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sldIdLst>
    <p:sldId id="256" r:id="rId2"/>
    <p:sldId id="282" r:id="rId3"/>
    <p:sldId id="800" r:id="rId4"/>
    <p:sldId id="781" r:id="rId5"/>
    <p:sldId id="790" r:id="rId6"/>
    <p:sldId id="787" r:id="rId7"/>
    <p:sldId id="791" r:id="rId8"/>
    <p:sldId id="792" r:id="rId9"/>
    <p:sldId id="793" r:id="rId10"/>
    <p:sldId id="795" r:id="rId11"/>
    <p:sldId id="796" r:id="rId12"/>
    <p:sldId id="794" r:id="rId13"/>
    <p:sldId id="798" r:id="rId14"/>
    <p:sldId id="799" r:id="rId15"/>
    <p:sldId id="801" r:id="rId16"/>
    <p:sldId id="807" r:id="rId17"/>
    <p:sldId id="809" r:id="rId18"/>
    <p:sldId id="810" r:id="rId19"/>
    <p:sldId id="808" r:id="rId20"/>
    <p:sldId id="789" r:id="rId21"/>
    <p:sldId id="811" r:id="rId22"/>
    <p:sldId id="812" r:id="rId23"/>
    <p:sldId id="788" r:id="rId24"/>
    <p:sldId id="813" r:id="rId25"/>
    <p:sldId id="802" r:id="rId26"/>
    <p:sldId id="803" r:id="rId27"/>
    <p:sldId id="804" r:id="rId28"/>
    <p:sldId id="805" r:id="rId29"/>
    <p:sldId id="806" r:id="rId30"/>
    <p:sldId id="785" r:id="rId31"/>
    <p:sldId id="814" r:id="rId32"/>
    <p:sldId id="815" r:id="rId33"/>
    <p:sldId id="602" r:id="rId34"/>
    <p:sldId id="816" r:id="rId35"/>
    <p:sldId id="273" r:id="rId36"/>
    <p:sldId id="274" r:id="rId37"/>
    <p:sldId id="275" r:id="rId38"/>
    <p:sldId id="27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800"/>
            <p14:sldId id="781"/>
            <p14:sldId id="790"/>
            <p14:sldId id="787"/>
            <p14:sldId id="791"/>
            <p14:sldId id="792"/>
            <p14:sldId id="793"/>
            <p14:sldId id="795"/>
            <p14:sldId id="796"/>
            <p14:sldId id="794"/>
            <p14:sldId id="798"/>
            <p14:sldId id="799"/>
            <p14:sldId id="801"/>
            <p14:sldId id="807"/>
            <p14:sldId id="809"/>
            <p14:sldId id="810"/>
            <p14:sldId id="808"/>
            <p14:sldId id="789"/>
            <p14:sldId id="811"/>
            <p14:sldId id="812"/>
            <p14:sldId id="788"/>
            <p14:sldId id="813"/>
            <p14:sldId id="802"/>
            <p14:sldId id="803"/>
            <p14:sldId id="804"/>
            <p14:sldId id="805"/>
            <p14:sldId id="806"/>
            <p14:sldId id="785"/>
            <p14:sldId id="814"/>
            <p14:sldId id="815"/>
            <p14:sldId id="602"/>
            <p14:sldId id="816"/>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9" autoAdjust="0"/>
    <p:restoredTop sz="96447" autoAdjust="0"/>
  </p:normalViewPr>
  <p:slideViewPr>
    <p:cSldViewPr snapToGrid="0">
      <p:cViewPr varScale="1">
        <p:scale>
          <a:sx n="85" d="100"/>
          <a:sy n="85" d="100"/>
        </p:scale>
        <p:origin x="834"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ACAB6-06A0-453C-A925-AEEA3DA9F518}" type="slidenum">
              <a:rPr lang="en-CA" smtClean="0"/>
              <a:t>34</a:t>
            </a:fld>
            <a:endParaRPr lang="en-CA"/>
          </a:p>
        </p:txBody>
      </p:sp>
    </p:spTree>
    <p:extLst>
      <p:ext uri="{BB962C8B-B14F-4D97-AF65-F5344CB8AC3E}">
        <p14:creationId xmlns:p14="http://schemas.microsoft.com/office/powerpoint/2010/main" val="2044210405"/>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determinant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determinant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determinant</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determinant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determinant</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determinant</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determinant</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determinant</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audio" Target="../media/media10.m4a"/><Relationship Id="rId7" Type="http://schemas.openxmlformats.org/officeDocument/2006/relationships/oleObject" Target="../embeddings/oleObject6.bin"/><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5.wmf"/><Relationship Id="rId11" Type="http://schemas.openxmlformats.org/officeDocument/2006/relationships/image" Target="../media/image8.png"/><Relationship Id="rId5" Type="http://schemas.openxmlformats.org/officeDocument/2006/relationships/oleObject" Target="../embeddings/oleObject5.bin"/><Relationship Id="rId10" Type="http://schemas.openxmlformats.org/officeDocument/2006/relationships/image" Target="../media/image17.wmf"/><Relationship Id="rId4" Type="http://schemas.openxmlformats.org/officeDocument/2006/relationships/slideLayout" Target="../slideLayouts/slideLayout2.xml"/><Relationship Id="rId9"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8.wmf"/><Relationship Id="rId5" Type="http://schemas.openxmlformats.org/officeDocument/2006/relationships/oleObject" Target="../embeddings/oleObject8.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media12.m4a"/><Relationship Id="rId7" Type="http://schemas.openxmlformats.org/officeDocument/2006/relationships/oleObject" Target="../embeddings/oleObject10.bin"/><Relationship Id="rId12" Type="http://schemas.openxmlformats.org/officeDocument/2006/relationships/image" Target="../media/image8.pn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19.wmf"/><Relationship Id="rId11" Type="http://schemas.openxmlformats.org/officeDocument/2006/relationships/image" Target="../media/image22.jpeg"/><Relationship Id="rId5" Type="http://schemas.openxmlformats.org/officeDocument/2006/relationships/oleObject" Target="../embeddings/oleObject9.bin"/><Relationship Id="rId10" Type="http://schemas.openxmlformats.org/officeDocument/2006/relationships/image" Target="../media/image21.wmf"/><Relationship Id="rId4" Type="http://schemas.openxmlformats.org/officeDocument/2006/relationships/slideLayout" Target="../slideLayouts/slideLayout2.xml"/><Relationship Id="rId9"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audio" Target="../media/media13.m4a"/><Relationship Id="rId7" Type="http://schemas.openxmlformats.org/officeDocument/2006/relationships/oleObject" Target="../embeddings/oleObject13.bin"/><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23.wmf"/><Relationship Id="rId5" Type="http://schemas.openxmlformats.org/officeDocument/2006/relationships/oleObject" Target="../embeddings/oleObject1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oleObject18.bin"/><Relationship Id="rId3" Type="http://schemas.openxmlformats.org/officeDocument/2006/relationships/audio" Target="../media/media16.m4a"/><Relationship Id="rId7" Type="http://schemas.openxmlformats.org/officeDocument/2006/relationships/oleObject" Target="../embeddings/oleObject15.bin"/><Relationship Id="rId12" Type="http://schemas.openxmlformats.org/officeDocument/2006/relationships/image" Target="../media/image28.wmf"/><Relationship Id="rId2" Type="http://schemas.microsoft.com/office/2007/relationships/media" Target="../media/media16.m4a"/><Relationship Id="rId1" Type="http://schemas.openxmlformats.org/officeDocument/2006/relationships/tags" Target="../tags/tag13.xml"/><Relationship Id="rId6" Type="http://schemas.openxmlformats.org/officeDocument/2006/relationships/image" Target="../media/image25.wmf"/><Relationship Id="rId11" Type="http://schemas.openxmlformats.org/officeDocument/2006/relationships/oleObject" Target="../embeddings/oleObject17.bin"/><Relationship Id="rId5" Type="http://schemas.openxmlformats.org/officeDocument/2006/relationships/oleObject" Target="../embeddings/oleObject14.bin"/><Relationship Id="rId15" Type="http://schemas.openxmlformats.org/officeDocument/2006/relationships/image" Target="../media/image8.png"/><Relationship Id="rId10" Type="http://schemas.openxmlformats.org/officeDocument/2006/relationships/image" Target="../media/image27.wmf"/><Relationship Id="rId4" Type="http://schemas.openxmlformats.org/officeDocument/2006/relationships/slideLayout" Target="../slideLayouts/slideLayout2.xml"/><Relationship Id="rId9" Type="http://schemas.openxmlformats.org/officeDocument/2006/relationships/oleObject" Target="../embeddings/oleObject16.bin"/><Relationship Id="rId14" Type="http://schemas.openxmlformats.org/officeDocument/2006/relationships/image" Target="../media/image29.wmf"/></Relationships>
</file>

<file path=ppt/slides/_rels/slide17.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8.png"/><Relationship Id="rId3" Type="http://schemas.openxmlformats.org/officeDocument/2006/relationships/audio" Target="../media/media17.m4a"/><Relationship Id="rId7" Type="http://schemas.openxmlformats.org/officeDocument/2006/relationships/oleObject" Target="../embeddings/oleObject20.bin"/><Relationship Id="rId12" Type="http://schemas.openxmlformats.org/officeDocument/2006/relationships/image" Target="../media/image33.wmf"/><Relationship Id="rId2" Type="http://schemas.microsoft.com/office/2007/relationships/media" Target="../media/media17.m4a"/><Relationship Id="rId1" Type="http://schemas.openxmlformats.org/officeDocument/2006/relationships/tags" Target="../tags/tag14.xml"/><Relationship Id="rId6" Type="http://schemas.openxmlformats.org/officeDocument/2006/relationships/image" Target="../media/image30.wmf"/><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32.wmf"/><Relationship Id="rId4" Type="http://schemas.openxmlformats.org/officeDocument/2006/relationships/slideLayout" Target="../slideLayouts/slideLayout2.xml"/><Relationship Id="rId9" Type="http://schemas.openxmlformats.org/officeDocument/2006/relationships/oleObject" Target="../embeddings/oleObject21.bin"/></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8.png"/><Relationship Id="rId2" Type="http://schemas.microsoft.com/office/2007/relationships/media" Target="../media/media18.m4a"/><Relationship Id="rId1" Type="http://schemas.openxmlformats.org/officeDocument/2006/relationships/tags" Target="../tags/tag15.xml"/><Relationship Id="rId6" Type="http://schemas.openxmlformats.org/officeDocument/2006/relationships/image" Target="../media/image34.wmf"/><Relationship Id="rId5" Type="http://schemas.openxmlformats.org/officeDocument/2006/relationships/oleObject" Target="../embeddings/oleObject23.bin"/><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oleObject" Target="../embeddings/oleObject28.bin"/><Relationship Id="rId3" Type="http://schemas.openxmlformats.org/officeDocument/2006/relationships/audio" Target="../media/media19.m4a"/><Relationship Id="rId7" Type="http://schemas.openxmlformats.org/officeDocument/2006/relationships/oleObject" Target="../embeddings/oleObject25.bin"/><Relationship Id="rId12" Type="http://schemas.openxmlformats.org/officeDocument/2006/relationships/image" Target="../media/image38.wmf"/><Relationship Id="rId2" Type="http://schemas.microsoft.com/office/2007/relationships/media" Target="../media/media19.m4a"/><Relationship Id="rId1" Type="http://schemas.openxmlformats.org/officeDocument/2006/relationships/tags" Target="../tags/tag16.xml"/><Relationship Id="rId6" Type="http://schemas.openxmlformats.org/officeDocument/2006/relationships/image" Target="../media/image35.w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image" Target="../media/image8.png"/><Relationship Id="rId10" Type="http://schemas.openxmlformats.org/officeDocument/2006/relationships/image" Target="../media/image37.wmf"/><Relationship Id="rId4" Type="http://schemas.openxmlformats.org/officeDocument/2006/relationships/slideLayout" Target="../slideLayouts/slideLayout2.xml"/><Relationship Id="rId9" Type="http://schemas.openxmlformats.org/officeDocument/2006/relationships/oleObject" Target="../embeddings/oleObject26.bin"/><Relationship Id="rId14" Type="http://schemas.openxmlformats.org/officeDocument/2006/relationships/image" Target="../media/image39.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image" Target="../media/image8.png"/><Relationship Id="rId3" Type="http://schemas.openxmlformats.org/officeDocument/2006/relationships/audio" Target="../media/media20.m4a"/><Relationship Id="rId7" Type="http://schemas.openxmlformats.org/officeDocument/2006/relationships/oleObject" Target="../embeddings/oleObject30.bin"/><Relationship Id="rId12" Type="http://schemas.openxmlformats.org/officeDocument/2006/relationships/image" Target="../media/image43.wmf"/><Relationship Id="rId2" Type="http://schemas.microsoft.com/office/2007/relationships/media" Target="../media/media20.m4a"/><Relationship Id="rId1" Type="http://schemas.openxmlformats.org/officeDocument/2006/relationships/tags" Target="../tags/tag17.xml"/><Relationship Id="rId6" Type="http://schemas.openxmlformats.org/officeDocument/2006/relationships/image" Target="../media/image40.wmf"/><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42.wmf"/><Relationship Id="rId4" Type="http://schemas.openxmlformats.org/officeDocument/2006/relationships/slideLayout" Target="../slideLayouts/slideLayout2.xml"/><Relationship Id="rId9" Type="http://schemas.openxmlformats.org/officeDocument/2006/relationships/oleObject" Target="../embeddings/oleObject31.bin"/></Relationships>
</file>

<file path=ppt/slides/_rels/slide21.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8.png"/><Relationship Id="rId2" Type="http://schemas.microsoft.com/office/2007/relationships/media" Target="../media/media17.m4a"/><Relationship Id="rId1" Type="http://schemas.openxmlformats.org/officeDocument/2006/relationships/tags" Target="../tags/tag18.xml"/><Relationship Id="rId6" Type="http://schemas.openxmlformats.org/officeDocument/2006/relationships/image" Target="../media/image44.wmf"/><Relationship Id="rId5" Type="http://schemas.openxmlformats.org/officeDocument/2006/relationships/oleObject" Target="../embeddings/oleObject33.bin"/><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1.m4a"/><Relationship Id="rId7" Type="http://schemas.openxmlformats.org/officeDocument/2006/relationships/image" Target="../media/image46.jpeg"/><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45.wmf"/><Relationship Id="rId5" Type="http://schemas.openxmlformats.org/officeDocument/2006/relationships/oleObject" Target="../embeddings/oleObject34.bin"/><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8.png"/><Relationship Id="rId2" Type="http://schemas.microsoft.com/office/2007/relationships/media" Target="../media/media25.m4a"/><Relationship Id="rId1" Type="http://schemas.openxmlformats.org/officeDocument/2006/relationships/tags" Target="../tags/tag23.xml"/><Relationship Id="rId6" Type="http://schemas.openxmlformats.org/officeDocument/2006/relationships/image" Target="../media/image47.wmf"/><Relationship Id="rId5" Type="http://schemas.openxmlformats.org/officeDocument/2006/relationships/oleObject" Target="../embeddings/oleObject35.bin"/><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3.m4a"/><Relationship Id="rId7" Type="http://schemas.openxmlformats.org/officeDocument/2006/relationships/oleObject" Target="../embeddings/oleObject1.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audio" Target="../media/media29.m4a"/><Relationship Id="rId7" Type="http://schemas.openxmlformats.org/officeDocument/2006/relationships/oleObject" Target="../embeddings/oleObject37.bin"/><Relationship Id="rId2" Type="http://schemas.microsoft.com/office/2007/relationships/media" Target="../media/media29.m4a"/><Relationship Id="rId1" Type="http://schemas.openxmlformats.org/officeDocument/2006/relationships/tags" Target="../tags/tag27.xml"/><Relationship Id="rId6" Type="http://schemas.openxmlformats.org/officeDocument/2006/relationships/image" Target="../media/image48.wmf"/><Relationship Id="rId11" Type="http://schemas.openxmlformats.org/officeDocument/2006/relationships/image" Target="../media/image8.png"/><Relationship Id="rId5" Type="http://schemas.openxmlformats.org/officeDocument/2006/relationships/oleObject" Target="../embeddings/oleObject36.bin"/><Relationship Id="rId10" Type="http://schemas.openxmlformats.org/officeDocument/2006/relationships/image" Target="../media/image50.wmf"/><Relationship Id="rId4" Type="http://schemas.openxmlformats.org/officeDocument/2006/relationships/slideLayout" Target="../slideLayouts/slideLayout2.xml"/><Relationship Id="rId9" Type="http://schemas.openxmlformats.org/officeDocument/2006/relationships/oleObject" Target="../embeddings/oleObject38.bin"/></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8.png"/><Relationship Id="rId2" Type="http://schemas.microsoft.com/office/2007/relationships/media" Target="../media/media30.m4a"/><Relationship Id="rId1" Type="http://schemas.openxmlformats.org/officeDocument/2006/relationships/tags" Target="../tags/tag28.xml"/><Relationship Id="rId6" Type="http://schemas.openxmlformats.org/officeDocument/2006/relationships/image" Target="../media/image51.wmf"/><Relationship Id="rId5" Type="http://schemas.openxmlformats.org/officeDocument/2006/relationships/oleObject" Target="../embeddings/oleObject39.bin"/><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audio" Target="../media/media31.m4a"/><Relationship Id="rId7" Type="http://schemas.openxmlformats.org/officeDocument/2006/relationships/oleObject" Target="../embeddings/oleObject41.bin"/><Relationship Id="rId2" Type="http://schemas.microsoft.com/office/2007/relationships/media" Target="../media/media31.m4a"/><Relationship Id="rId1" Type="http://schemas.openxmlformats.org/officeDocument/2006/relationships/tags" Target="../tags/tag29.xml"/><Relationship Id="rId6" Type="http://schemas.openxmlformats.org/officeDocument/2006/relationships/image" Target="../media/image52.wmf"/><Relationship Id="rId5" Type="http://schemas.openxmlformats.org/officeDocument/2006/relationships/oleObject" Target="../embeddings/oleObject40.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1.xml"/><Relationship Id="rId6" Type="http://schemas.openxmlformats.org/officeDocument/2006/relationships/image" Target="../media/image8.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9.m4a"/><Relationship Id="rId7" Type="http://schemas.openxmlformats.org/officeDocument/2006/relationships/oleObject" Target="../embeddings/oleObject4.bin"/><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3.wmf"/><Relationship Id="rId5"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9.1 </a:t>
            </a:r>
            <a:r>
              <a:rPr lang="en-US" dirty="0"/>
              <a:t>The determinant</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633401EE-09A7-4692-9BD4-050626CF27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7817"/>
    </mc:Choice>
    <mc:Fallback xmlns="">
      <p:transition spd="slow" advTm="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determinant</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Given an operator </a:t>
            </a:r>
            <a:r>
              <a:rPr lang="en-US" i="1" dirty="0">
                <a:latin typeface="Times New Roman" panose="02020603050405020304" pitchFamily="18" charset="0"/>
              </a:rPr>
              <a:t>A</a:t>
            </a:r>
            <a:r>
              <a:rPr lang="en-US" dirty="0"/>
              <a:t>, let us define </a:t>
            </a:r>
            <a:r>
              <a:rPr lang="en-US" dirty="0">
                <a:latin typeface="Times New Roman" panose="02020603050405020304" pitchFamily="18" charset="0"/>
              </a:rPr>
              <a:t>det(</a:t>
            </a:r>
            <a:r>
              <a:rPr lang="en-US" i="1" dirty="0">
                <a:latin typeface="Times New Roman" panose="02020603050405020304" pitchFamily="18" charset="0"/>
              </a:rPr>
              <a:t>A</a:t>
            </a:r>
            <a:r>
              <a:rPr lang="en-US" dirty="0">
                <a:latin typeface="Times New Roman" panose="02020603050405020304" pitchFamily="18" charset="0"/>
              </a:rPr>
              <a:t>)</a:t>
            </a:r>
            <a:r>
              <a:rPr lang="en-US" dirty="0"/>
              <a:t> to be the ratio of</a:t>
            </a:r>
          </a:p>
          <a:p>
            <a:pPr lvl="1"/>
            <a:r>
              <a:rPr lang="en-US" dirty="0"/>
              <a:t>The </a:t>
            </a:r>
            <a:r>
              <a:rPr lang="en-US" i="1" dirty="0"/>
              <a:t>n</a:t>
            </a:r>
            <a:r>
              <a:rPr lang="en-US" dirty="0"/>
              <a:t>-volume of a region </a:t>
            </a:r>
            <a:r>
              <a:rPr lang="en-US" i="1" dirty="0"/>
              <a:t>AP</a:t>
            </a:r>
            <a:endParaRPr lang="en-US" dirty="0"/>
          </a:p>
          <a:p>
            <a:pPr lvl="1"/>
            <a:r>
              <a:rPr lang="en-US" dirty="0"/>
              <a:t>The </a:t>
            </a:r>
            <a:r>
              <a:rPr lang="en-US" i="1" dirty="0"/>
              <a:t>n</a:t>
            </a:r>
            <a:r>
              <a:rPr lang="en-US" dirty="0"/>
              <a:t>-volume of the region </a:t>
            </a:r>
            <a:r>
              <a:rPr lang="en-US" i="1" dirty="0"/>
              <a:t>P</a:t>
            </a:r>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cxnSp>
        <p:nvCxnSpPr>
          <p:cNvPr id="8" name="Straight Connector 7">
            <a:extLst>
              <a:ext uri="{FF2B5EF4-FFF2-40B4-BE49-F238E27FC236}">
                <a16:creationId xmlns:a16="http://schemas.microsoft.com/office/drawing/2014/main" id="{510EEEAE-CD62-42A1-9B6F-D661FEFD412D}"/>
              </a:ext>
            </a:extLst>
          </p:cNvPr>
          <p:cNvCxnSpPr>
            <a:cxnSpLocks/>
          </p:cNvCxnSpPr>
          <p:nvPr/>
        </p:nvCxnSpPr>
        <p:spPr>
          <a:xfrm>
            <a:off x="4397022" y="3826933"/>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90E79B-9731-4958-A818-BDC19DF221DA}"/>
              </a:ext>
            </a:extLst>
          </p:cNvPr>
          <p:cNvCxnSpPr>
            <a:cxnSpLocks/>
          </p:cNvCxnSpPr>
          <p:nvPr/>
        </p:nvCxnSpPr>
        <p:spPr>
          <a:xfrm flipH="1">
            <a:off x="2923822" y="5198533"/>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364B8E1-E0BE-4CC0-BD0A-30FC6AC6D9C8}"/>
              </a:ext>
            </a:extLst>
          </p:cNvPr>
          <p:cNvSpPr/>
          <p:nvPr/>
        </p:nvSpPr>
        <p:spPr>
          <a:xfrm>
            <a:off x="4391378" y="4391378"/>
            <a:ext cx="807149" cy="807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97B89CE2-4366-4A44-A79F-9E2E6D7424DA}"/>
              </a:ext>
            </a:extLst>
          </p:cNvPr>
          <p:cNvGraphicFramePr>
            <a:graphicFrameLocks noChangeAspect="1"/>
          </p:cNvGraphicFramePr>
          <p:nvPr>
            <p:extLst>
              <p:ext uri="{D42A27DB-BD31-4B8C-83A1-F6EECF244321}">
                <p14:modId xmlns:p14="http://schemas.microsoft.com/office/powerpoint/2010/main" val="1566304723"/>
              </p:ext>
            </p:extLst>
          </p:nvPr>
        </p:nvGraphicFramePr>
        <p:xfrm>
          <a:off x="3622937" y="2813305"/>
          <a:ext cx="1536880" cy="435525"/>
        </p:xfrm>
        <a:graphic>
          <a:graphicData uri="http://schemas.openxmlformats.org/presentationml/2006/ole">
            <mc:AlternateContent xmlns:mc="http://schemas.openxmlformats.org/markup-compatibility/2006">
              <mc:Choice xmlns:v="urn:schemas-microsoft-com:vml" Requires="v">
                <p:oleObj name="Equation" r:id="rId5" imgW="761760" imgH="215640" progId="Equation.DSMT4">
                  <p:embed/>
                </p:oleObj>
              </mc:Choice>
              <mc:Fallback>
                <p:oleObj name="Equation" r:id="rId5" imgW="761760" imgH="215640" progId="Equation.DSMT4">
                  <p:embed/>
                  <p:pic>
                    <p:nvPicPr>
                      <p:cNvPr id="14" name="Object 13">
                        <a:extLst>
                          <a:ext uri="{FF2B5EF4-FFF2-40B4-BE49-F238E27FC236}">
                            <a16:creationId xmlns:a16="http://schemas.microsoft.com/office/drawing/2014/main" id="{97B89CE2-4366-4A44-A79F-9E2E6D7424DA}"/>
                          </a:ext>
                        </a:extLst>
                      </p:cNvPr>
                      <p:cNvPicPr/>
                      <p:nvPr/>
                    </p:nvPicPr>
                    <p:blipFill>
                      <a:blip r:embed="rId6"/>
                      <a:stretch>
                        <a:fillRect/>
                      </a:stretch>
                    </p:blipFill>
                    <p:spPr>
                      <a:xfrm>
                        <a:off x="3622937" y="2813305"/>
                        <a:ext cx="1536880" cy="435525"/>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8B69063C-E852-40C8-B497-0D896B2B1591}"/>
              </a:ext>
            </a:extLst>
          </p:cNvPr>
          <p:cNvSpPr/>
          <p:nvPr/>
        </p:nvSpPr>
        <p:spPr>
          <a:xfrm>
            <a:off x="4391378" y="4390679"/>
            <a:ext cx="2438383" cy="807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8F8A41-BA0B-40FE-969D-177FDC291374}"/>
              </a:ext>
            </a:extLst>
          </p:cNvPr>
          <p:cNvSpPr/>
          <p:nvPr/>
        </p:nvSpPr>
        <p:spPr>
          <a:xfrm>
            <a:off x="4391377" y="4799904"/>
            <a:ext cx="807149" cy="3979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A58408F-F7AD-4829-B2C9-A59225DB8F7C}"/>
              </a:ext>
            </a:extLst>
          </p:cNvPr>
          <p:cNvSpPr txBox="1"/>
          <p:nvPr/>
        </p:nvSpPr>
        <p:spPr>
          <a:xfrm>
            <a:off x="5033783" y="5230755"/>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DA893AD-495E-4BB5-9741-944DB65E4BE3}"/>
              </a:ext>
            </a:extLst>
          </p:cNvPr>
          <p:cNvSpPr txBox="1"/>
          <p:nvPr/>
        </p:nvSpPr>
        <p:spPr>
          <a:xfrm>
            <a:off x="4043001" y="4175235"/>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09CDC4D0-0C30-4897-A851-12D235E1C7C0}"/>
              </a:ext>
            </a:extLst>
          </p:cNvPr>
          <p:cNvGraphicFramePr>
            <a:graphicFrameLocks noChangeAspect="1"/>
          </p:cNvGraphicFramePr>
          <p:nvPr>
            <p:extLst>
              <p:ext uri="{D42A27DB-BD31-4B8C-83A1-F6EECF244321}">
                <p14:modId xmlns:p14="http://schemas.microsoft.com/office/powerpoint/2010/main" val="164592744"/>
              </p:ext>
            </p:extLst>
          </p:nvPr>
        </p:nvGraphicFramePr>
        <p:xfrm>
          <a:off x="804332" y="3461444"/>
          <a:ext cx="1650475" cy="501177"/>
        </p:xfrm>
        <a:graphic>
          <a:graphicData uri="http://schemas.openxmlformats.org/presentationml/2006/ole">
            <mc:AlternateContent xmlns:mc="http://schemas.openxmlformats.org/markup-compatibility/2006">
              <mc:Choice xmlns:v="urn:schemas-microsoft-com:vml" Requires="v">
                <p:oleObj name="Equation" r:id="rId7" imgW="711000" imgH="215640" progId="Equation.DSMT4">
                  <p:embed/>
                </p:oleObj>
              </mc:Choice>
              <mc:Fallback>
                <p:oleObj name="Equation" r:id="rId7" imgW="711000" imgH="215640" progId="Equation.DSMT4">
                  <p:embed/>
                  <p:pic>
                    <p:nvPicPr>
                      <p:cNvPr id="14" name="Object 13">
                        <a:extLst>
                          <a:ext uri="{FF2B5EF4-FFF2-40B4-BE49-F238E27FC236}">
                            <a16:creationId xmlns:a16="http://schemas.microsoft.com/office/drawing/2014/main" id="{97B89CE2-4366-4A44-A79F-9E2E6D7424DA}"/>
                          </a:ext>
                        </a:extLst>
                      </p:cNvPr>
                      <p:cNvPicPr/>
                      <p:nvPr/>
                    </p:nvPicPr>
                    <p:blipFill>
                      <a:blip r:embed="rId8"/>
                      <a:stretch>
                        <a:fillRect/>
                      </a:stretch>
                    </p:blipFill>
                    <p:spPr>
                      <a:xfrm>
                        <a:off x="804332" y="3461444"/>
                        <a:ext cx="1650475" cy="50117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977F820-F6F2-472F-8393-935C088D2B0D}"/>
              </a:ext>
            </a:extLst>
          </p:cNvPr>
          <p:cNvGraphicFramePr>
            <a:graphicFrameLocks noChangeAspect="1"/>
          </p:cNvGraphicFramePr>
          <p:nvPr>
            <p:extLst>
              <p:ext uri="{D42A27DB-BD31-4B8C-83A1-F6EECF244321}">
                <p14:modId xmlns:p14="http://schemas.microsoft.com/office/powerpoint/2010/main" val="3914831699"/>
              </p:ext>
            </p:extLst>
          </p:nvPr>
        </p:nvGraphicFramePr>
        <p:xfrm>
          <a:off x="804332" y="4104945"/>
          <a:ext cx="2063750" cy="501177"/>
        </p:xfrm>
        <a:graphic>
          <a:graphicData uri="http://schemas.openxmlformats.org/presentationml/2006/ole">
            <mc:AlternateContent xmlns:mc="http://schemas.openxmlformats.org/markup-compatibility/2006">
              <mc:Choice xmlns:v="urn:schemas-microsoft-com:vml" Requires="v">
                <p:oleObj name="Equation" r:id="rId9" imgW="888840" imgH="215640" progId="Equation.DSMT4">
                  <p:embed/>
                </p:oleObj>
              </mc:Choice>
              <mc:Fallback>
                <p:oleObj name="Equation" r:id="rId9" imgW="888840" imgH="215640" progId="Equation.DSMT4">
                  <p:embed/>
                  <p:pic>
                    <p:nvPicPr>
                      <p:cNvPr id="15" name="Object 14">
                        <a:extLst>
                          <a:ext uri="{FF2B5EF4-FFF2-40B4-BE49-F238E27FC236}">
                            <a16:creationId xmlns:a16="http://schemas.microsoft.com/office/drawing/2014/main" id="{84082134-DC2D-4DE1-968A-7837234128E7}"/>
                          </a:ext>
                        </a:extLst>
                      </p:cNvPr>
                      <p:cNvPicPr/>
                      <p:nvPr/>
                    </p:nvPicPr>
                    <p:blipFill>
                      <a:blip r:embed="rId10"/>
                      <a:stretch>
                        <a:fillRect/>
                      </a:stretch>
                    </p:blipFill>
                    <p:spPr>
                      <a:xfrm>
                        <a:off x="804332" y="4104945"/>
                        <a:ext cx="2063750" cy="501177"/>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C5A331FA-8E85-416D-AC76-47BE9FA46D5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97478515"/>
      </p:ext>
    </p:extLst>
  </p:cSld>
  <p:clrMapOvr>
    <a:masterClrMapping/>
  </p:clrMapOvr>
  <mc:AlternateContent xmlns:mc="http://schemas.openxmlformats.org/markup-compatibility/2006" xmlns:p14="http://schemas.microsoft.com/office/powerpoint/2010/main">
    <mc:Choice Requires="p14">
      <p:transition spd="slow" p14:dur="2000" advTm="59824"/>
    </mc:Choice>
    <mc:Fallback xmlns="">
      <p:transition spd="slow" advTm="5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0"/>
                </p:tgtEl>
              </p:cMediaNode>
            </p:audio>
          </p:childTnLst>
        </p:cTn>
      </p:par>
    </p:tnLst>
    <p:bldLst>
      <p:bldP spid="12" grpId="0" animBg="1"/>
      <p:bldP spid="12" grpId="1" animBg="1"/>
      <p:bldP spid="12" grpId="2" animBg="1"/>
      <p:bldP spid="16" grpId="0" animBg="1"/>
      <p:bldP spid="16" grpId="1"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row operations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Now, consider the following: what happens if </a:t>
            </a:r>
            <a:r>
              <a:rPr lang="en-US" i="1" dirty="0">
                <a:latin typeface="Symbol" panose="05050102010706020507" pitchFamily="18" charset="2"/>
              </a:rPr>
              <a:t>a</a:t>
            </a:r>
            <a:r>
              <a:rPr lang="en-US" dirty="0">
                <a:latin typeface="Times New Roman" panose="02020603050405020304" pitchFamily="18" charset="0"/>
              </a:rPr>
              <a:t> &lt; 0</a:t>
            </a:r>
            <a:r>
              <a:rPr lang="en-US" dirty="0"/>
              <a:t>?</a:t>
            </a:r>
          </a:p>
          <a:p>
            <a:endParaRPr lang="en-US" dirty="0"/>
          </a:p>
          <a:p>
            <a:endParaRPr lang="en-US" dirty="0"/>
          </a:p>
          <a:p>
            <a:pPr lvl="1"/>
            <a:r>
              <a:rPr lang="en-US" dirty="0"/>
              <a:t>Let us interpret a negative number as a flip in the </a:t>
            </a:r>
            <a:r>
              <a:rPr lang="en-US" i="1" dirty="0"/>
              <a:t>orientation</a:t>
            </a:r>
          </a:p>
          <a:p>
            <a:pPr lvl="2"/>
            <a:r>
              <a:rPr lang="en-US" dirty="0"/>
              <a:t>When you hold something in your left hand and look at yourself in the mirror, it appears in your right hand</a:t>
            </a:r>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cxnSp>
        <p:nvCxnSpPr>
          <p:cNvPr id="8" name="Straight Connector 7">
            <a:extLst>
              <a:ext uri="{FF2B5EF4-FFF2-40B4-BE49-F238E27FC236}">
                <a16:creationId xmlns:a16="http://schemas.microsoft.com/office/drawing/2014/main" id="{510EEEAE-CD62-42A1-9B6F-D661FEFD412D}"/>
              </a:ext>
            </a:extLst>
          </p:cNvPr>
          <p:cNvCxnSpPr>
            <a:cxnSpLocks/>
          </p:cNvCxnSpPr>
          <p:nvPr/>
        </p:nvCxnSpPr>
        <p:spPr>
          <a:xfrm>
            <a:off x="4397022" y="3826933"/>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90E79B-9731-4958-A818-BDC19DF221DA}"/>
              </a:ext>
            </a:extLst>
          </p:cNvPr>
          <p:cNvCxnSpPr>
            <a:cxnSpLocks/>
          </p:cNvCxnSpPr>
          <p:nvPr/>
        </p:nvCxnSpPr>
        <p:spPr>
          <a:xfrm flipH="1">
            <a:off x="2923822" y="5198533"/>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364B8E1-E0BE-4CC0-BD0A-30FC6AC6D9C8}"/>
              </a:ext>
            </a:extLst>
          </p:cNvPr>
          <p:cNvSpPr/>
          <p:nvPr/>
        </p:nvSpPr>
        <p:spPr>
          <a:xfrm>
            <a:off x="4391378" y="4391378"/>
            <a:ext cx="807149" cy="807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97B89CE2-4366-4A44-A79F-9E2E6D7424DA}"/>
              </a:ext>
            </a:extLst>
          </p:cNvPr>
          <p:cNvGraphicFramePr>
            <a:graphicFrameLocks noChangeAspect="1"/>
          </p:cNvGraphicFramePr>
          <p:nvPr>
            <p:extLst>
              <p:ext uri="{D42A27DB-BD31-4B8C-83A1-F6EECF244321}">
                <p14:modId xmlns:p14="http://schemas.microsoft.com/office/powerpoint/2010/main" val="2347713870"/>
              </p:ext>
            </p:extLst>
          </p:nvPr>
        </p:nvGraphicFramePr>
        <p:xfrm>
          <a:off x="3691438" y="2136545"/>
          <a:ext cx="1915113" cy="478299"/>
        </p:xfrm>
        <a:graphic>
          <a:graphicData uri="http://schemas.openxmlformats.org/presentationml/2006/ole">
            <mc:AlternateContent xmlns:mc="http://schemas.openxmlformats.org/markup-compatibility/2006">
              <mc:Choice xmlns:v="urn:schemas-microsoft-com:vml" Requires="v">
                <p:oleObj name="Equation" r:id="rId5" imgW="863280" imgH="215640" progId="Equation.DSMT4">
                  <p:embed/>
                </p:oleObj>
              </mc:Choice>
              <mc:Fallback>
                <p:oleObj name="Equation" r:id="rId5" imgW="863280" imgH="215640" progId="Equation.DSMT4">
                  <p:embed/>
                  <p:pic>
                    <p:nvPicPr>
                      <p:cNvPr id="14" name="Object 13">
                        <a:extLst>
                          <a:ext uri="{FF2B5EF4-FFF2-40B4-BE49-F238E27FC236}">
                            <a16:creationId xmlns:a16="http://schemas.microsoft.com/office/drawing/2014/main" id="{97B89CE2-4366-4A44-A79F-9E2E6D7424DA}"/>
                          </a:ext>
                        </a:extLst>
                      </p:cNvPr>
                      <p:cNvPicPr/>
                      <p:nvPr/>
                    </p:nvPicPr>
                    <p:blipFill>
                      <a:blip r:embed="rId6"/>
                      <a:stretch>
                        <a:fillRect/>
                      </a:stretch>
                    </p:blipFill>
                    <p:spPr>
                      <a:xfrm>
                        <a:off x="3691438" y="2136545"/>
                        <a:ext cx="1915113" cy="478299"/>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8B69063C-E852-40C8-B497-0D896B2B1591}"/>
              </a:ext>
            </a:extLst>
          </p:cNvPr>
          <p:cNvSpPr/>
          <p:nvPr/>
        </p:nvSpPr>
        <p:spPr>
          <a:xfrm flipH="1">
            <a:off x="2650367" y="4390679"/>
            <a:ext cx="1741012" cy="807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A58408F-F7AD-4829-B2C9-A59225DB8F7C}"/>
              </a:ext>
            </a:extLst>
          </p:cNvPr>
          <p:cNvSpPr txBox="1"/>
          <p:nvPr/>
        </p:nvSpPr>
        <p:spPr>
          <a:xfrm>
            <a:off x="5033783" y="5230755"/>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DA893AD-495E-4BB5-9741-944DB65E4BE3}"/>
              </a:ext>
            </a:extLst>
          </p:cNvPr>
          <p:cNvSpPr txBox="1"/>
          <p:nvPr/>
        </p:nvSpPr>
        <p:spPr>
          <a:xfrm>
            <a:off x="4043001" y="4175235"/>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981E313D-B2E5-42B4-B217-F61597A2DB0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47355416"/>
      </p:ext>
    </p:extLst>
  </p:cSld>
  <p:clrMapOvr>
    <a:masterClrMapping/>
  </p:clrMapOvr>
  <mc:AlternateContent xmlns:mc="http://schemas.openxmlformats.org/markup-compatibility/2006" xmlns:p14="http://schemas.microsoft.com/office/powerpoint/2010/main">
    <mc:Choice Requires="p14">
      <p:transition spd="slow" p14:dur="2000" advTm="71638"/>
    </mc:Choice>
    <mc:Fallback xmlns="">
      <p:transition spd="slow" advTm="71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bldLst>
      <p:bldP spid="12"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row operations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How about swapping two rows:</a:t>
            </a:r>
          </a:p>
          <a:p>
            <a:pPr lvl="1"/>
            <a:r>
              <a:rPr lang="en-US" dirty="0"/>
              <a:t>It seems to preserve areas, so </a:t>
            </a:r>
          </a:p>
          <a:p>
            <a:pPr lvl="1"/>
            <a:r>
              <a:rPr lang="en-US" dirty="0"/>
              <a:t>This is a reflection in the line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x</a:t>
            </a:r>
            <a:r>
              <a:rPr lang="en-US" dirty="0"/>
              <a:t>,</a:t>
            </a:r>
          </a:p>
          <a:p>
            <a:pPr marL="457200" lvl="1" indent="0">
              <a:buNone/>
            </a:pPr>
            <a:r>
              <a:rPr lang="en-US" dirty="0"/>
              <a:t>	so it flips the orientation</a:t>
            </a:r>
          </a:p>
          <a:p>
            <a:pPr marL="457200" lvl="1" indent="0">
              <a:buNone/>
            </a:pPr>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cxnSp>
        <p:nvCxnSpPr>
          <p:cNvPr id="8" name="Straight Connector 7">
            <a:extLst>
              <a:ext uri="{FF2B5EF4-FFF2-40B4-BE49-F238E27FC236}">
                <a16:creationId xmlns:a16="http://schemas.microsoft.com/office/drawing/2014/main" id="{510EEEAE-CD62-42A1-9B6F-D661FEFD412D}"/>
              </a:ext>
            </a:extLst>
          </p:cNvPr>
          <p:cNvCxnSpPr>
            <a:cxnSpLocks/>
          </p:cNvCxnSpPr>
          <p:nvPr/>
        </p:nvCxnSpPr>
        <p:spPr>
          <a:xfrm>
            <a:off x="4397022" y="3826933"/>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90E79B-9731-4958-A818-BDC19DF221DA}"/>
              </a:ext>
            </a:extLst>
          </p:cNvPr>
          <p:cNvCxnSpPr>
            <a:cxnSpLocks/>
          </p:cNvCxnSpPr>
          <p:nvPr/>
        </p:nvCxnSpPr>
        <p:spPr>
          <a:xfrm flipH="1">
            <a:off x="2923822" y="5198533"/>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364B8E1-E0BE-4CC0-BD0A-30FC6AC6D9C8}"/>
              </a:ext>
            </a:extLst>
          </p:cNvPr>
          <p:cNvSpPr/>
          <p:nvPr/>
        </p:nvSpPr>
        <p:spPr>
          <a:xfrm>
            <a:off x="4391376" y="4391907"/>
            <a:ext cx="807149" cy="807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97B89CE2-4366-4A44-A79F-9E2E6D7424DA}"/>
              </a:ext>
            </a:extLst>
          </p:cNvPr>
          <p:cNvGraphicFramePr>
            <a:graphicFrameLocks noChangeAspect="1"/>
          </p:cNvGraphicFramePr>
          <p:nvPr>
            <p:extLst>
              <p:ext uri="{D42A27DB-BD31-4B8C-83A1-F6EECF244321}">
                <p14:modId xmlns:p14="http://schemas.microsoft.com/office/powerpoint/2010/main" val="3253148166"/>
              </p:ext>
            </p:extLst>
          </p:nvPr>
        </p:nvGraphicFramePr>
        <p:xfrm>
          <a:off x="5783452" y="2707461"/>
          <a:ext cx="2092614" cy="913141"/>
        </p:xfrm>
        <a:graphic>
          <a:graphicData uri="http://schemas.openxmlformats.org/presentationml/2006/ole">
            <mc:AlternateContent xmlns:mc="http://schemas.openxmlformats.org/markup-compatibility/2006">
              <mc:Choice xmlns:v="urn:schemas-microsoft-com:vml" Requires="v">
                <p:oleObj name="Equation" r:id="rId5" imgW="901440" imgH="393480" progId="Equation.DSMT4">
                  <p:embed/>
                </p:oleObj>
              </mc:Choice>
              <mc:Fallback>
                <p:oleObj name="Equation" r:id="rId5" imgW="901440" imgH="393480" progId="Equation.DSMT4">
                  <p:embed/>
                  <p:pic>
                    <p:nvPicPr>
                      <p:cNvPr id="14" name="Object 13">
                        <a:extLst>
                          <a:ext uri="{FF2B5EF4-FFF2-40B4-BE49-F238E27FC236}">
                            <a16:creationId xmlns:a16="http://schemas.microsoft.com/office/drawing/2014/main" id="{97B89CE2-4366-4A44-A79F-9E2E6D7424DA}"/>
                          </a:ext>
                        </a:extLst>
                      </p:cNvPr>
                      <p:cNvPicPr/>
                      <p:nvPr/>
                    </p:nvPicPr>
                    <p:blipFill>
                      <a:blip r:embed="rId6"/>
                      <a:stretch>
                        <a:fillRect/>
                      </a:stretch>
                    </p:blipFill>
                    <p:spPr>
                      <a:xfrm>
                        <a:off x="5783452" y="2707461"/>
                        <a:ext cx="2092614" cy="913141"/>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7A58408F-F7AD-4829-B2C9-A59225DB8F7C}"/>
              </a:ext>
            </a:extLst>
          </p:cNvPr>
          <p:cNvSpPr txBox="1"/>
          <p:nvPr/>
        </p:nvSpPr>
        <p:spPr>
          <a:xfrm>
            <a:off x="5033783" y="5230755"/>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DA893AD-495E-4BB5-9741-944DB65E4BE3}"/>
              </a:ext>
            </a:extLst>
          </p:cNvPr>
          <p:cNvSpPr txBox="1"/>
          <p:nvPr/>
        </p:nvSpPr>
        <p:spPr>
          <a:xfrm>
            <a:off x="4043001" y="4175235"/>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9BFE8985-BE6C-4B7A-9D8C-0F8BDEE9DF71}"/>
              </a:ext>
            </a:extLst>
          </p:cNvPr>
          <p:cNvSpPr/>
          <p:nvPr/>
        </p:nvSpPr>
        <p:spPr>
          <a:xfrm>
            <a:off x="4391376" y="4380726"/>
            <a:ext cx="2438383" cy="807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EECC67-2669-4B2B-8C33-7789A62E2626}"/>
              </a:ext>
            </a:extLst>
          </p:cNvPr>
          <p:cNvSpPr/>
          <p:nvPr/>
        </p:nvSpPr>
        <p:spPr>
          <a:xfrm rot="16200000">
            <a:off x="3575759" y="3573924"/>
            <a:ext cx="2438383" cy="807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Object 19">
            <a:extLst>
              <a:ext uri="{FF2B5EF4-FFF2-40B4-BE49-F238E27FC236}">
                <a16:creationId xmlns:a16="http://schemas.microsoft.com/office/drawing/2014/main" id="{0989515A-3136-4D08-AB0E-FB692B1A899A}"/>
              </a:ext>
            </a:extLst>
          </p:cNvPr>
          <p:cNvGraphicFramePr>
            <a:graphicFrameLocks noChangeAspect="1"/>
          </p:cNvGraphicFramePr>
          <p:nvPr>
            <p:extLst>
              <p:ext uri="{D42A27DB-BD31-4B8C-83A1-F6EECF244321}">
                <p14:modId xmlns:p14="http://schemas.microsoft.com/office/powerpoint/2010/main" val="2525017425"/>
              </p:ext>
            </p:extLst>
          </p:nvPr>
        </p:nvGraphicFramePr>
        <p:xfrm>
          <a:off x="4677109" y="1977211"/>
          <a:ext cx="2152650" cy="500063"/>
        </p:xfrm>
        <a:graphic>
          <a:graphicData uri="http://schemas.openxmlformats.org/presentationml/2006/ole">
            <mc:AlternateContent xmlns:mc="http://schemas.openxmlformats.org/markup-compatibility/2006">
              <mc:Choice xmlns:v="urn:schemas-microsoft-com:vml" Requires="v">
                <p:oleObj name="Equation" r:id="rId7" imgW="927000" imgH="215640" progId="Equation.DSMT4">
                  <p:embed/>
                </p:oleObj>
              </mc:Choice>
              <mc:Fallback>
                <p:oleObj name="Equation" r:id="rId7" imgW="927000" imgH="215640" progId="Equation.DSMT4">
                  <p:embed/>
                  <p:pic>
                    <p:nvPicPr>
                      <p:cNvPr id="14" name="Object 13">
                        <a:extLst>
                          <a:ext uri="{FF2B5EF4-FFF2-40B4-BE49-F238E27FC236}">
                            <a16:creationId xmlns:a16="http://schemas.microsoft.com/office/drawing/2014/main" id="{97B89CE2-4366-4A44-A79F-9E2E6D7424DA}"/>
                          </a:ext>
                        </a:extLst>
                      </p:cNvPr>
                      <p:cNvPicPr/>
                      <p:nvPr/>
                    </p:nvPicPr>
                    <p:blipFill>
                      <a:blip r:embed="rId8"/>
                      <a:stretch>
                        <a:fillRect/>
                      </a:stretch>
                    </p:blipFill>
                    <p:spPr>
                      <a:xfrm>
                        <a:off x="4677109" y="1977211"/>
                        <a:ext cx="2152650" cy="500063"/>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ADF70D19-B0AA-448B-BA1D-D076B2C2F22B}"/>
              </a:ext>
            </a:extLst>
          </p:cNvPr>
          <p:cNvGraphicFramePr>
            <a:graphicFrameLocks noChangeAspect="1"/>
          </p:cNvGraphicFramePr>
          <p:nvPr>
            <p:extLst>
              <p:ext uri="{D42A27DB-BD31-4B8C-83A1-F6EECF244321}">
                <p14:modId xmlns:p14="http://schemas.microsoft.com/office/powerpoint/2010/main" val="3556925496"/>
              </p:ext>
            </p:extLst>
          </p:nvPr>
        </p:nvGraphicFramePr>
        <p:xfrm>
          <a:off x="1876425" y="3149600"/>
          <a:ext cx="2093913" cy="558800"/>
        </p:xfrm>
        <a:graphic>
          <a:graphicData uri="http://schemas.openxmlformats.org/presentationml/2006/ole">
            <mc:AlternateContent xmlns:mc="http://schemas.openxmlformats.org/markup-compatibility/2006">
              <mc:Choice xmlns:v="urn:schemas-microsoft-com:vml" Requires="v">
                <p:oleObj name="Equation" r:id="rId9" imgW="901440" imgH="241200" progId="Equation.DSMT4">
                  <p:embed/>
                </p:oleObj>
              </mc:Choice>
              <mc:Fallback>
                <p:oleObj name="Equation" r:id="rId9" imgW="901440" imgH="241200" progId="Equation.DSMT4">
                  <p:embed/>
                  <p:pic>
                    <p:nvPicPr>
                      <p:cNvPr id="20" name="Object 19">
                        <a:extLst>
                          <a:ext uri="{FF2B5EF4-FFF2-40B4-BE49-F238E27FC236}">
                            <a16:creationId xmlns:a16="http://schemas.microsoft.com/office/drawing/2014/main" id="{0989515A-3136-4D08-AB0E-FB692B1A899A}"/>
                          </a:ext>
                        </a:extLst>
                      </p:cNvPr>
                      <p:cNvPicPr/>
                      <p:nvPr/>
                    </p:nvPicPr>
                    <p:blipFill>
                      <a:blip r:embed="rId10"/>
                      <a:stretch>
                        <a:fillRect/>
                      </a:stretch>
                    </p:blipFill>
                    <p:spPr>
                      <a:xfrm>
                        <a:off x="1876425" y="3149600"/>
                        <a:ext cx="2093913" cy="558800"/>
                      </a:xfrm>
                      <a:prstGeom prst="rect">
                        <a:avLst/>
                      </a:prstGeom>
                    </p:spPr>
                  </p:pic>
                </p:oleObj>
              </mc:Fallback>
            </mc:AlternateContent>
          </a:graphicData>
        </a:graphic>
      </p:graphicFrame>
      <p:cxnSp>
        <p:nvCxnSpPr>
          <p:cNvPr id="26" name="Straight Connector 25">
            <a:extLst>
              <a:ext uri="{FF2B5EF4-FFF2-40B4-BE49-F238E27FC236}">
                <a16:creationId xmlns:a16="http://schemas.microsoft.com/office/drawing/2014/main" id="{2C4A4878-1265-4CD4-9076-672EB912BFF9}"/>
              </a:ext>
            </a:extLst>
          </p:cNvPr>
          <p:cNvCxnSpPr>
            <a:cxnSpLocks/>
          </p:cNvCxnSpPr>
          <p:nvPr/>
        </p:nvCxnSpPr>
        <p:spPr>
          <a:xfrm flipV="1">
            <a:off x="3115732" y="3375379"/>
            <a:ext cx="3070578" cy="309386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516122" name="Picture 26">
            <a:extLst>
              <a:ext uri="{FF2B5EF4-FFF2-40B4-BE49-F238E27FC236}">
                <a16:creationId xmlns:a16="http://schemas.microsoft.com/office/drawing/2014/main" id="{50B8FBC7-FBCB-42E1-A615-DBA139E31BA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3977" b="4225"/>
          <a:stretch/>
        </p:blipFill>
        <p:spPr bwMode="auto">
          <a:xfrm>
            <a:off x="4400378" y="3919278"/>
            <a:ext cx="2327800" cy="126859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a:extLst>
              <a:ext uri="{FF2B5EF4-FFF2-40B4-BE49-F238E27FC236}">
                <a16:creationId xmlns:a16="http://schemas.microsoft.com/office/drawing/2014/main" id="{E545A246-00BB-46A4-A1C3-FF1962BC61C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3977" b="4225"/>
          <a:stretch/>
        </p:blipFill>
        <p:spPr bwMode="auto">
          <a:xfrm rot="16200000" flipV="1">
            <a:off x="3869558" y="3385999"/>
            <a:ext cx="2327800" cy="1289250"/>
          </a:xfrm>
          <a:prstGeom prst="rect">
            <a:avLst/>
          </a:prstGeom>
          <a:noFill/>
          <a:extLst>
            <a:ext uri="{909E8E84-426E-40DD-AFC4-6F175D3DCCD1}">
              <a14:hiddenFill xmlns:a14="http://schemas.microsoft.com/office/drawing/2010/main">
                <a:solidFill>
                  <a:srgbClr val="FFFFFF"/>
                </a:solidFill>
              </a14:hiddenFill>
            </a:ext>
          </a:extLst>
        </p:spPr>
      </p:pic>
      <p:pic>
        <p:nvPicPr>
          <p:cNvPr id="516096" name="Audio 516095">
            <a:hlinkClick r:id="" action="ppaction://media"/>
            <a:extLst>
              <a:ext uri="{FF2B5EF4-FFF2-40B4-BE49-F238E27FC236}">
                <a16:creationId xmlns:a16="http://schemas.microsoft.com/office/drawing/2014/main" id="{4CD724F3-FEB3-4506-AAD0-52F9CEF6E88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
        <p:nvSpPr>
          <p:cNvPr id="41" name="TextBox 40">
            <a:extLst>
              <a:ext uri="{FF2B5EF4-FFF2-40B4-BE49-F238E27FC236}">
                <a16:creationId xmlns:a16="http://schemas.microsoft.com/office/drawing/2014/main" id="{43DDA411-B741-418B-9F81-9BD6848630DC}"/>
              </a:ext>
            </a:extLst>
          </p:cNvPr>
          <p:cNvSpPr txBox="1"/>
          <p:nvPr/>
        </p:nvSpPr>
        <p:spPr>
          <a:xfrm>
            <a:off x="4800323" y="6321559"/>
            <a:ext cx="2625975" cy="369332"/>
          </a:xfrm>
          <a:prstGeom prst="rect">
            <a:avLst/>
          </a:prstGeom>
          <a:noFill/>
        </p:spPr>
        <p:txBody>
          <a:bodyPr wrap="square">
            <a:spAutoFit/>
          </a:bodyPr>
          <a:lstStyle/>
          <a:p>
            <a:r>
              <a:rPr lang="en-US" dirty="0">
                <a:solidFill>
                  <a:schemeClr val="tx1">
                    <a:lumMod val="50000"/>
                    <a:lumOff val="50000"/>
                  </a:schemeClr>
                </a:solidFill>
                <a:latin typeface="Cambria" panose="02040503050406030204" pitchFamily="18" charset="0"/>
                <a:ea typeface="Cambria" panose="02040503050406030204" pitchFamily="18" charset="0"/>
              </a:rPr>
              <a:t>Wikipedia user: </a:t>
            </a:r>
            <a:r>
              <a:rPr lang="en-US" dirty="0" err="1">
                <a:solidFill>
                  <a:schemeClr val="tx1">
                    <a:lumMod val="50000"/>
                    <a:lumOff val="50000"/>
                  </a:schemeClr>
                </a:solidFill>
                <a:latin typeface="Cambria" panose="02040503050406030204" pitchFamily="18" charset="0"/>
                <a:ea typeface="Cambria" panose="02040503050406030204" pitchFamily="18" charset="0"/>
              </a:rPr>
              <a:t>A.Savin</a:t>
            </a:r>
            <a:endParaRPr lang="en-US" dirty="0">
              <a:solidFill>
                <a:schemeClr val="tx1">
                  <a:lumMod val="50000"/>
                  <a:lumOff val="50000"/>
                </a:scheme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68553048"/>
      </p:ext>
    </p:extLst>
  </p:cSld>
  <p:clrMapOvr>
    <a:masterClrMapping/>
  </p:clrMapOvr>
  <mc:AlternateContent xmlns:mc="http://schemas.openxmlformats.org/markup-compatibility/2006" xmlns:p14="http://schemas.microsoft.com/office/powerpoint/2010/main">
    <mc:Choice Requires="p14">
      <p:transition spd="slow" p14:dur="2000" advTm="122601"/>
    </mc:Choice>
    <mc:Fallback xmlns="">
      <p:transition spd="slow" advTm="122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609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61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5161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16096"/>
                </p:tgtEl>
              </p:cMediaNode>
            </p:audio>
          </p:childTnLst>
        </p:cTn>
      </p:par>
    </p:tnLst>
    <p:bldLst>
      <p:bldP spid="12" grpId="0" animBg="1"/>
      <p:bldP spid="18" grpId="0" animBg="1"/>
      <p:bldP spid="18" grpId="1" animBg="1"/>
      <p:bldP spid="19" grpId="0" animBg="1"/>
      <p:bldP spid="19" grpId="1"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row operations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How about adding a scalar multiple of one row onto another?</a:t>
            </a:r>
          </a:p>
          <a:p>
            <a:pPr lvl="1"/>
            <a:r>
              <a:rPr lang="en-US" dirty="0"/>
              <a:t>It seems to preserve areas, so </a:t>
            </a:r>
          </a:p>
          <a:p>
            <a:pPr marL="457200" lvl="1" indent="0">
              <a:buNone/>
            </a:pPr>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cxnSp>
        <p:nvCxnSpPr>
          <p:cNvPr id="8" name="Straight Connector 7">
            <a:extLst>
              <a:ext uri="{FF2B5EF4-FFF2-40B4-BE49-F238E27FC236}">
                <a16:creationId xmlns:a16="http://schemas.microsoft.com/office/drawing/2014/main" id="{510EEEAE-CD62-42A1-9B6F-D661FEFD412D}"/>
              </a:ext>
            </a:extLst>
          </p:cNvPr>
          <p:cNvCxnSpPr>
            <a:cxnSpLocks/>
          </p:cNvCxnSpPr>
          <p:nvPr/>
        </p:nvCxnSpPr>
        <p:spPr>
          <a:xfrm>
            <a:off x="4397022" y="3826933"/>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90E79B-9731-4958-A818-BDC19DF221DA}"/>
              </a:ext>
            </a:extLst>
          </p:cNvPr>
          <p:cNvCxnSpPr>
            <a:cxnSpLocks/>
          </p:cNvCxnSpPr>
          <p:nvPr/>
        </p:nvCxnSpPr>
        <p:spPr>
          <a:xfrm flipH="1">
            <a:off x="2923822" y="5198533"/>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arallelogram 11">
            <a:extLst>
              <a:ext uri="{FF2B5EF4-FFF2-40B4-BE49-F238E27FC236}">
                <a16:creationId xmlns:a16="http://schemas.microsoft.com/office/drawing/2014/main" id="{C364B8E1-E0BE-4CC0-BD0A-30FC6AC6D9C8}"/>
              </a:ext>
            </a:extLst>
          </p:cNvPr>
          <p:cNvSpPr/>
          <p:nvPr/>
        </p:nvSpPr>
        <p:spPr>
          <a:xfrm>
            <a:off x="4391376" y="4380727"/>
            <a:ext cx="807149" cy="818329"/>
          </a:xfrm>
          <a:prstGeom prst="parallelogram">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97B89CE2-4366-4A44-A79F-9E2E6D7424DA}"/>
              </a:ext>
            </a:extLst>
          </p:cNvPr>
          <p:cNvGraphicFramePr>
            <a:graphicFrameLocks noChangeAspect="1"/>
          </p:cNvGraphicFramePr>
          <p:nvPr>
            <p:extLst>
              <p:ext uri="{D42A27DB-BD31-4B8C-83A1-F6EECF244321}">
                <p14:modId xmlns:p14="http://schemas.microsoft.com/office/powerpoint/2010/main" val="1397923980"/>
              </p:ext>
            </p:extLst>
          </p:nvPr>
        </p:nvGraphicFramePr>
        <p:xfrm>
          <a:off x="1833209" y="2514600"/>
          <a:ext cx="2181225" cy="914400"/>
        </p:xfrm>
        <a:graphic>
          <a:graphicData uri="http://schemas.openxmlformats.org/presentationml/2006/ole">
            <mc:AlternateContent xmlns:mc="http://schemas.openxmlformats.org/markup-compatibility/2006">
              <mc:Choice xmlns:v="urn:schemas-microsoft-com:vml" Requires="v">
                <p:oleObj name="Equation" r:id="rId5" imgW="939600" imgH="393480" progId="Equation.DSMT4">
                  <p:embed/>
                </p:oleObj>
              </mc:Choice>
              <mc:Fallback>
                <p:oleObj name="Equation" r:id="rId5" imgW="939600" imgH="393480" progId="Equation.DSMT4">
                  <p:embed/>
                  <p:pic>
                    <p:nvPicPr>
                      <p:cNvPr id="14" name="Object 13">
                        <a:extLst>
                          <a:ext uri="{FF2B5EF4-FFF2-40B4-BE49-F238E27FC236}">
                            <a16:creationId xmlns:a16="http://schemas.microsoft.com/office/drawing/2014/main" id="{97B89CE2-4366-4A44-A79F-9E2E6D7424DA}"/>
                          </a:ext>
                        </a:extLst>
                      </p:cNvPr>
                      <p:cNvPicPr/>
                      <p:nvPr/>
                    </p:nvPicPr>
                    <p:blipFill>
                      <a:blip r:embed="rId6"/>
                      <a:stretch>
                        <a:fillRect/>
                      </a:stretch>
                    </p:blipFill>
                    <p:spPr>
                      <a:xfrm>
                        <a:off x="1833209" y="2514600"/>
                        <a:ext cx="2181225" cy="91440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7A58408F-F7AD-4829-B2C9-A59225DB8F7C}"/>
              </a:ext>
            </a:extLst>
          </p:cNvPr>
          <p:cNvSpPr txBox="1"/>
          <p:nvPr/>
        </p:nvSpPr>
        <p:spPr>
          <a:xfrm>
            <a:off x="5033783" y="5230755"/>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DA893AD-495E-4BB5-9741-944DB65E4BE3}"/>
              </a:ext>
            </a:extLst>
          </p:cNvPr>
          <p:cNvSpPr txBox="1"/>
          <p:nvPr/>
        </p:nvSpPr>
        <p:spPr>
          <a:xfrm>
            <a:off x="4043001" y="4175235"/>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0989515A-3136-4D08-AB0E-FB692B1A899A}"/>
              </a:ext>
            </a:extLst>
          </p:cNvPr>
          <p:cNvGraphicFramePr>
            <a:graphicFrameLocks noChangeAspect="1"/>
          </p:cNvGraphicFramePr>
          <p:nvPr>
            <p:extLst>
              <p:ext uri="{D42A27DB-BD31-4B8C-83A1-F6EECF244321}">
                <p14:modId xmlns:p14="http://schemas.microsoft.com/office/powerpoint/2010/main" val="3247555113"/>
              </p:ext>
            </p:extLst>
          </p:nvPr>
        </p:nvGraphicFramePr>
        <p:xfrm>
          <a:off x="4705350" y="1976438"/>
          <a:ext cx="2093913" cy="500062"/>
        </p:xfrm>
        <a:graphic>
          <a:graphicData uri="http://schemas.openxmlformats.org/presentationml/2006/ole">
            <mc:AlternateContent xmlns:mc="http://schemas.openxmlformats.org/markup-compatibility/2006">
              <mc:Choice xmlns:v="urn:schemas-microsoft-com:vml" Requires="v">
                <p:oleObj name="Equation" r:id="rId7" imgW="901440" imgH="215640" progId="Equation.DSMT4">
                  <p:embed/>
                </p:oleObj>
              </mc:Choice>
              <mc:Fallback>
                <p:oleObj name="Equation" r:id="rId7" imgW="901440" imgH="215640" progId="Equation.DSMT4">
                  <p:embed/>
                  <p:pic>
                    <p:nvPicPr>
                      <p:cNvPr id="20" name="Object 19">
                        <a:extLst>
                          <a:ext uri="{FF2B5EF4-FFF2-40B4-BE49-F238E27FC236}">
                            <a16:creationId xmlns:a16="http://schemas.microsoft.com/office/drawing/2014/main" id="{0989515A-3136-4D08-AB0E-FB692B1A899A}"/>
                          </a:ext>
                        </a:extLst>
                      </p:cNvPr>
                      <p:cNvPicPr/>
                      <p:nvPr/>
                    </p:nvPicPr>
                    <p:blipFill>
                      <a:blip r:embed="rId8"/>
                      <a:stretch>
                        <a:fillRect/>
                      </a:stretch>
                    </p:blipFill>
                    <p:spPr>
                      <a:xfrm>
                        <a:off x="4705350" y="1976438"/>
                        <a:ext cx="2093913" cy="500062"/>
                      </a:xfrm>
                      <a:prstGeom prst="rect">
                        <a:avLst/>
                      </a:prstGeom>
                    </p:spPr>
                  </p:pic>
                </p:oleObj>
              </mc:Fallback>
            </mc:AlternateContent>
          </a:graphicData>
        </a:graphic>
      </p:graphicFrame>
      <p:sp>
        <p:nvSpPr>
          <p:cNvPr id="17" name="Parallelogram 16">
            <a:extLst>
              <a:ext uri="{FF2B5EF4-FFF2-40B4-BE49-F238E27FC236}">
                <a16:creationId xmlns:a16="http://schemas.microsoft.com/office/drawing/2014/main" id="{66316B95-5D79-4C7F-A904-15B5E40CD55D}"/>
              </a:ext>
            </a:extLst>
          </p:cNvPr>
          <p:cNvSpPr/>
          <p:nvPr/>
        </p:nvSpPr>
        <p:spPr>
          <a:xfrm>
            <a:off x="4391376" y="4385703"/>
            <a:ext cx="2471201" cy="818329"/>
          </a:xfrm>
          <a:prstGeom prst="parallelogram">
            <a:avLst>
              <a:gd name="adj" fmla="val 2027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4CB4218C-406B-4FF2-8B40-492022458D1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91393039"/>
      </p:ext>
    </p:extLst>
  </p:cSld>
  <p:clrMapOvr>
    <a:masterClrMapping/>
  </p:clrMapOvr>
  <mc:AlternateContent xmlns:mc="http://schemas.openxmlformats.org/markup-compatibility/2006" xmlns:p14="http://schemas.microsoft.com/office/powerpoint/2010/main">
    <mc:Choice Requires="p14">
      <p:transition spd="slow" p14:dur="2000" advTm="60911"/>
    </mc:Choice>
    <mc:Fallback xmlns="">
      <p:transition spd="slow" advTm="60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12"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2FC5-0AC2-45D2-86C7-81C274F899AD}"/>
              </a:ext>
            </a:extLst>
          </p:cNvPr>
          <p:cNvSpPr>
            <a:spLocks noGrp="1"/>
          </p:cNvSpPr>
          <p:nvPr>
            <p:ph type="title"/>
          </p:nvPr>
        </p:nvSpPr>
        <p:spPr/>
        <p:txBody>
          <a:bodyPr/>
          <a:lstStyle/>
          <a:p>
            <a:r>
              <a:rPr lang="en-US" dirty="0"/>
              <a:t>Properties of the determinant</a:t>
            </a:r>
          </a:p>
        </p:txBody>
      </p:sp>
      <p:sp>
        <p:nvSpPr>
          <p:cNvPr id="3" name="Content Placeholder 2">
            <a:extLst>
              <a:ext uri="{FF2B5EF4-FFF2-40B4-BE49-F238E27FC236}">
                <a16:creationId xmlns:a16="http://schemas.microsoft.com/office/drawing/2014/main" id="{4EA0B5D7-0FA0-48A2-9332-93C760B1BCE9}"/>
              </a:ext>
            </a:extLst>
          </p:cNvPr>
          <p:cNvSpPr>
            <a:spLocks noGrp="1"/>
          </p:cNvSpPr>
          <p:nvPr>
            <p:ph idx="1"/>
          </p:nvPr>
        </p:nvSpPr>
        <p:spPr/>
        <p:txBody>
          <a:bodyPr/>
          <a:lstStyle/>
          <a:p>
            <a:r>
              <a:rPr lang="en-US" dirty="0"/>
              <a:t>Now, given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  </a:t>
            </a:r>
            <a:r>
              <a:rPr lang="en-US" dirty="0"/>
              <a:t>we have defined the determinant </a:t>
            </a:r>
            <a:r>
              <a:rPr lang="en-US" dirty="0">
                <a:latin typeface="Times New Roman" panose="02020603050405020304" pitchFamily="18" charset="0"/>
              </a:rPr>
              <a:t>det(</a:t>
            </a:r>
            <a:r>
              <a:rPr lang="en-US" i="1" dirty="0">
                <a:latin typeface="Times New Roman" panose="02020603050405020304" pitchFamily="18" charset="0"/>
              </a:rPr>
              <a:t>A</a:t>
            </a:r>
            <a:r>
              <a:rPr lang="en-US" dirty="0">
                <a:latin typeface="Times New Roman" panose="02020603050405020304" pitchFamily="18" charset="0"/>
              </a:rPr>
              <a:t>)</a:t>
            </a:r>
            <a:r>
              <a:rPr lang="en-US" dirty="0"/>
              <a:t> as the ratio of the change in </a:t>
            </a:r>
            <a:r>
              <a:rPr lang="en-US" i="1" dirty="0"/>
              <a:t>n</a:t>
            </a:r>
            <a:r>
              <a:rPr lang="en-US" dirty="0"/>
              <a:t>-volume under a linear operator </a:t>
            </a:r>
            <a:r>
              <a:rPr lang="en-US" i="1" dirty="0"/>
              <a:t>A</a:t>
            </a:r>
          </a:p>
          <a:p>
            <a:r>
              <a:rPr lang="en-US" dirty="0"/>
              <a:t>Now, given </a:t>
            </a:r>
            <a:r>
              <a:rPr lang="en-US" i="1" dirty="0" err="1">
                <a:latin typeface="Times New Roman" panose="02020603050405020304" pitchFamily="18" charset="0"/>
              </a:rPr>
              <a:t>A</a:t>
            </a:r>
            <a:r>
              <a:rPr lang="en-US" dirty="0" err="1">
                <a:latin typeface="Times New Roman" panose="02020603050405020304" pitchFamily="18" charset="0"/>
              </a:rPr>
              <a:t>,</a:t>
            </a:r>
            <a:r>
              <a:rPr lang="en-US" i="1" dirty="0" err="1">
                <a:latin typeface="Times New Roman" panose="02020603050405020304" pitchFamily="18" charset="0"/>
              </a:rPr>
              <a:t>B</a:t>
            </a:r>
            <a:r>
              <a:rPr lang="en-US" dirty="0" err="1">
                <a:latin typeface="Times New Roman" panose="02020603050405020304" pitchFamily="18" charset="0"/>
              </a:rPr>
              <a:t>:</a:t>
            </a:r>
            <a:r>
              <a:rPr lang="en-US" b="1" dirty="0" err="1">
                <a:latin typeface="Times New Roman" panose="02020603050405020304" pitchFamily="18" charset="0"/>
              </a:rPr>
              <a:t>R</a:t>
            </a:r>
            <a:r>
              <a:rPr lang="en-US" i="1" baseline="30000" dirty="0" err="1">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what is </a:t>
            </a:r>
            <a:r>
              <a:rPr lang="en-US" dirty="0">
                <a:latin typeface="Times New Roman" panose="02020603050405020304" pitchFamily="18" charset="0"/>
              </a:rPr>
              <a:t>det(</a:t>
            </a:r>
            <a:r>
              <a:rPr lang="en-US" i="1" dirty="0">
                <a:latin typeface="Times New Roman" panose="02020603050405020304" pitchFamily="18" charset="0"/>
              </a:rPr>
              <a:t>BA</a:t>
            </a:r>
            <a:r>
              <a:rPr lang="en-US" dirty="0">
                <a:latin typeface="Times New Roman" panose="02020603050405020304" pitchFamily="18" charset="0"/>
              </a:rPr>
              <a:t>)</a:t>
            </a:r>
            <a:r>
              <a:rPr lang="en-US" dirty="0"/>
              <a:t>?</a:t>
            </a:r>
          </a:p>
          <a:p>
            <a:pPr marL="0" indent="0" algn="ctr">
              <a:buNone/>
            </a:pPr>
            <a:r>
              <a:rPr lang="en-US" dirty="0">
                <a:latin typeface="Times New Roman" panose="02020603050405020304" pitchFamily="18" charset="0"/>
              </a:rPr>
              <a:t>det(</a:t>
            </a:r>
            <a:r>
              <a:rPr lang="en-US" i="1" dirty="0">
                <a:latin typeface="Times New Roman" panose="02020603050405020304" pitchFamily="18" charset="0"/>
              </a:rPr>
              <a:t>BA</a:t>
            </a:r>
            <a:r>
              <a:rPr lang="en-US" dirty="0">
                <a:latin typeface="Times New Roman" panose="02020603050405020304" pitchFamily="18" charset="0"/>
              </a:rPr>
              <a:t>) = det(</a:t>
            </a:r>
            <a:r>
              <a:rPr lang="en-US" i="1" dirty="0">
                <a:latin typeface="Times New Roman" panose="02020603050405020304" pitchFamily="18" charset="0"/>
              </a:rPr>
              <a:t>B</a:t>
            </a:r>
            <a:r>
              <a:rPr lang="en-US" dirty="0">
                <a:latin typeface="Times New Roman" panose="02020603050405020304" pitchFamily="18" charset="0"/>
              </a:rPr>
              <a:t>) det(</a:t>
            </a:r>
            <a:r>
              <a:rPr lang="en-US" i="1" dirty="0">
                <a:latin typeface="Times New Roman" panose="02020603050405020304" pitchFamily="18" charset="0"/>
              </a:rPr>
              <a:t>A</a:t>
            </a:r>
            <a:r>
              <a:rPr lang="en-US" dirty="0">
                <a:latin typeface="Times New Roman" panose="02020603050405020304" pitchFamily="18" charset="0"/>
              </a:rPr>
              <a:t>)</a:t>
            </a:r>
            <a:endParaRPr lang="en-US" dirty="0"/>
          </a:p>
          <a:p>
            <a:endParaRPr lang="en-US" dirty="0"/>
          </a:p>
        </p:txBody>
      </p:sp>
      <p:sp>
        <p:nvSpPr>
          <p:cNvPr id="4" name="Footer Placeholder 3">
            <a:extLst>
              <a:ext uri="{FF2B5EF4-FFF2-40B4-BE49-F238E27FC236}">
                <a16:creationId xmlns:a16="http://schemas.microsoft.com/office/drawing/2014/main" id="{2B67F008-8F22-4EB5-A56B-3EDECAE12FAB}"/>
              </a:ext>
            </a:extLst>
          </p:cNvPr>
          <p:cNvSpPr>
            <a:spLocks noGrp="1"/>
          </p:cNvSpPr>
          <p:nvPr>
            <p:ph type="ftr" sz="quarter" idx="11"/>
          </p:nvPr>
        </p:nvSpPr>
        <p:spPr/>
        <p:txBody>
          <a:bodyPr/>
          <a:lstStyle/>
          <a:p>
            <a:r>
              <a:rPr lang="en-US"/>
              <a:t>The determinant</a:t>
            </a:r>
            <a:endParaRPr lang="en-CA" dirty="0"/>
          </a:p>
        </p:txBody>
      </p:sp>
      <p:sp>
        <p:nvSpPr>
          <p:cNvPr id="5" name="Slide Number Placeholder 4">
            <a:extLst>
              <a:ext uri="{FF2B5EF4-FFF2-40B4-BE49-F238E27FC236}">
                <a16:creationId xmlns:a16="http://schemas.microsoft.com/office/drawing/2014/main" id="{48BB7D3C-29A0-48EE-97EF-D1C6779D8CCC}"/>
              </a:ext>
            </a:extLst>
          </p:cNvPr>
          <p:cNvSpPr>
            <a:spLocks noGrp="1"/>
          </p:cNvSpPr>
          <p:nvPr>
            <p:ph type="sldNum" sz="quarter" idx="12"/>
          </p:nvPr>
        </p:nvSpPr>
        <p:spPr/>
        <p:txBody>
          <a:bodyPr/>
          <a:lstStyle/>
          <a:p>
            <a:fld id="{42EF6DC8-DA9C-4533-8A40-BB00A2545AF8}" type="slidenum">
              <a:rPr lang="en-CA" smtClean="0"/>
              <a:pPr/>
              <a:t>14</a:t>
            </a:fld>
            <a:endParaRPr lang="en-CA"/>
          </a:p>
        </p:txBody>
      </p:sp>
      <p:sp>
        <p:nvSpPr>
          <p:cNvPr id="6" name="Parallelogram 5">
            <a:extLst>
              <a:ext uri="{FF2B5EF4-FFF2-40B4-BE49-F238E27FC236}">
                <a16:creationId xmlns:a16="http://schemas.microsoft.com/office/drawing/2014/main" id="{03F2B766-6134-40F6-ABC8-073B4130C77D}"/>
              </a:ext>
            </a:extLst>
          </p:cNvPr>
          <p:cNvSpPr/>
          <p:nvPr/>
        </p:nvSpPr>
        <p:spPr>
          <a:xfrm>
            <a:off x="1535285" y="4439471"/>
            <a:ext cx="807149" cy="818329"/>
          </a:xfrm>
          <a:prstGeom prst="parallelogram">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E4CBDD25-5FC6-423C-8751-F1C0F66CE4E9}"/>
              </a:ext>
            </a:extLst>
          </p:cNvPr>
          <p:cNvSpPr/>
          <p:nvPr/>
        </p:nvSpPr>
        <p:spPr>
          <a:xfrm rot="15211824">
            <a:off x="2592029" y="3804816"/>
            <a:ext cx="2223297" cy="1133367"/>
          </a:xfrm>
          <a:prstGeom prst="parallelogram">
            <a:avLst>
              <a:gd name="adj" fmla="val 106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C839D323-9BE6-4AAE-B8E5-487DDE5F93B0}"/>
              </a:ext>
            </a:extLst>
          </p:cNvPr>
          <p:cNvSpPr/>
          <p:nvPr/>
        </p:nvSpPr>
        <p:spPr>
          <a:xfrm rot="553972">
            <a:off x="6045866" y="3329645"/>
            <a:ext cx="2471201" cy="1863390"/>
          </a:xfrm>
          <a:prstGeom prst="parallelogram">
            <a:avLst>
              <a:gd name="adj" fmla="val 416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19879D9-4027-4A8F-A014-84DBFC96D54A}"/>
              </a:ext>
            </a:extLst>
          </p:cNvPr>
          <p:cNvCxnSpPr>
            <a:cxnSpLocks/>
          </p:cNvCxnSpPr>
          <p:nvPr/>
        </p:nvCxnSpPr>
        <p:spPr>
          <a:xfrm>
            <a:off x="1526797" y="3886200"/>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3DF44D-806A-4F04-B0E0-00421687ED28}"/>
              </a:ext>
            </a:extLst>
          </p:cNvPr>
          <p:cNvCxnSpPr>
            <a:cxnSpLocks/>
          </p:cNvCxnSpPr>
          <p:nvPr/>
        </p:nvCxnSpPr>
        <p:spPr>
          <a:xfrm flipH="1">
            <a:off x="53597" y="5257800"/>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A5E97FA-DBA9-4647-A5B3-10AB69546796}"/>
              </a:ext>
            </a:extLst>
          </p:cNvPr>
          <p:cNvSpPr txBox="1"/>
          <p:nvPr/>
        </p:nvSpPr>
        <p:spPr>
          <a:xfrm>
            <a:off x="2163558" y="5290022"/>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D7A3803-EACC-4A69-8E5A-6376AFFD56DB}"/>
              </a:ext>
            </a:extLst>
          </p:cNvPr>
          <p:cNvSpPr txBox="1"/>
          <p:nvPr/>
        </p:nvSpPr>
        <p:spPr>
          <a:xfrm>
            <a:off x="1172776" y="4234502"/>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755F7455-080E-4C41-A548-AFABB3997E5E}"/>
              </a:ext>
            </a:extLst>
          </p:cNvPr>
          <p:cNvCxnSpPr>
            <a:cxnSpLocks/>
          </p:cNvCxnSpPr>
          <p:nvPr/>
        </p:nvCxnSpPr>
        <p:spPr>
          <a:xfrm>
            <a:off x="4549534" y="3886200"/>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6AD95D-0973-4C8F-9298-79E6432CF1F0}"/>
              </a:ext>
            </a:extLst>
          </p:cNvPr>
          <p:cNvCxnSpPr>
            <a:cxnSpLocks/>
          </p:cNvCxnSpPr>
          <p:nvPr/>
        </p:nvCxnSpPr>
        <p:spPr>
          <a:xfrm flipH="1">
            <a:off x="3076334" y="5257800"/>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0F8D9B-802B-4A6C-8379-C9E076B00387}"/>
              </a:ext>
            </a:extLst>
          </p:cNvPr>
          <p:cNvSpPr txBox="1"/>
          <p:nvPr/>
        </p:nvSpPr>
        <p:spPr>
          <a:xfrm>
            <a:off x="5186295" y="5290022"/>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D4B455A-5DB5-41C7-BF91-BE1E7C72734E}"/>
              </a:ext>
            </a:extLst>
          </p:cNvPr>
          <p:cNvSpPr txBox="1"/>
          <p:nvPr/>
        </p:nvSpPr>
        <p:spPr>
          <a:xfrm>
            <a:off x="4195513" y="4234502"/>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ED45F0E5-47D3-480E-88CA-0646A1CA6107}"/>
              </a:ext>
            </a:extLst>
          </p:cNvPr>
          <p:cNvCxnSpPr>
            <a:cxnSpLocks/>
          </p:cNvCxnSpPr>
          <p:nvPr/>
        </p:nvCxnSpPr>
        <p:spPr>
          <a:xfrm>
            <a:off x="7572271" y="3886200"/>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13256D-ED4B-4186-AD7E-0B52D8B9361B}"/>
              </a:ext>
            </a:extLst>
          </p:cNvPr>
          <p:cNvCxnSpPr>
            <a:cxnSpLocks/>
          </p:cNvCxnSpPr>
          <p:nvPr/>
        </p:nvCxnSpPr>
        <p:spPr>
          <a:xfrm flipH="1">
            <a:off x="6099071" y="5257800"/>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6C951BB-A7F3-4EFF-83A8-A03B600B26B7}"/>
              </a:ext>
            </a:extLst>
          </p:cNvPr>
          <p:cNvSpPr txBox="1"/>
          <p:nvPr/>
        </p:nvSpPr>
        <p:spPr>
          <a:xfrm>
            <a:off x="8209032" y="5290022"/>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265F063-BA31-459E-91A7-E90C1A4ABED4}"/>
              </a:ext>
            </a:extLst>
          </p:cNvPr>
          <p:cNvSpPr txBox="1"/>
          <p:nvPr/>
        </p:nvSpPr>
        <p:spPr>
          <a:xfrm>
            <a:off x="7218250" y="4234502"/>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B71427B-AD80-403E-8985-12904A3B907A}"/>
              </a:ext>
            </a:extLst>
          </p:cNvPr>
          <p:cNvSpPr txBox="1"/>
          <p:nvPr/>
        </p:nvSpPr>
        <p:spPr>
          <a:xfrm>
            <a:off x="2101154" y="3686383"/>
            <a:ext cx="934156"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det(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5" name="TextBox 24">
            <a:extLst>
              <a:ext uri="{FF2B5EF4-FFF2-40B4-BE49-F238E27FC236}">
                <a16:creationId xmlns:a16="http://schemas.microsoft.com/office/drawing/2014/main" id="{0EEAA21F-9565-42D2-B13E-171E4A2E7A97}"/>
              </a:ext>
            </a:extLst>
          </p:cNvPr>
          <p:cNvSpPr txBox="1"/>
          <p:nvPr/>
        </p:nvSpPr>
        <p:spPr>
          <a:xfrm>
            <a:off x="4944616" y="3535569"/>
            <a:ext cx="934156"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det(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6" name="TextBox 25">
            <a:extLst>
              <a:ext uri="{FF2B5EF4-FFF2-40B4-BE49-F238E27FC236}">
                <a16:creationId xmlns:a16="http://schemas.microsoft.com/office/drawing/2014/main" id="{029B4C8C-B880-4A10-B169-410E2E1C889C}"/>
              </a:ext>
            </a:extLst>
          </p:cNvPr>
          <p:cNvSpPr txBox="1"/>
          <p:nvPr/>
        </p:nvSpPr>
        <p:spPr>
          <a:xfrm>
            <a:off x="4687672" y="5753130"/>
            <a:ext cx="1196925"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det(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8" name="Arc 27">
            <a:extLst>
              <a:ext uri="{FF2B5EF4-FFF2-40B4-BE49-F238E27FC236}">
                <a16:creationId xmlns:a16="http://schemas.microsoft.com/office/drawing/2014/main" id="{E4EF32E6-1D02-49EA-8993-A0FFB68463CA}"/>
              </a:ext>
            </a:extLst>
          </p:cNvPr>
          <p:cNvSpPr/>
          <p:nvPr/>
        </p:nvSpPr>
        <p:spPr>
          <a:xfrm>
            <a:off x="1960310" y="4854104"/>
            <a:ext cx="5391988" cy="859604"/>
          </a:xfrm>
          <a:prstGeom prst="arc">
            <a:avLst>
              <a:gd name="adj1" fmla="val 239001"/>
              <a:gd name="adj2" fmla="val 10612543"/>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C7F88CB2-E39C-40D7-9E65-2DD5E91604C2}"/>
              </a:ext>
            </a:extLst>
          </p:cNvPr>
          <p:cNvSpPr/>
          <p:nvPr/>
        </p:nvSpPr>
        <p:spPr>
          <a:xfrm flipV="1">
            <a:off x="1888161" y="4142290"/>
            <a:ext cx="1322296" cy="341111"/>
          </a:xfrm>
          <a:prstGeom prst="arc">
            <a:avLst>
              <a:gd name="adj1" fmla="val 239001"/>
              <a:gd name="adj2" fmla="val 10612543"/>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38DF48CC-2411-47D9-B29F-540ED83764FB}"/>
              </a:ext>
            </a:extLst>
          </p:cNvPr>
          <p:cNvSpPr/>
          <p:nvPr/>
        </p:nvSpPr>
        <p:spPr>
          <a:xfrm flipV="1">
            <a:off x="3957681" y="4011985"/>
            <a:ext cx="2708986" cy="729063"/>
          </a:xfrm>
          <a:prstGeom prst="arc">
            <a:avLst>
              <a:gd name="adj1" fmla="val 239001"/>
              <a:gd name="adj2" fmla="val 10612543"/>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9" name="Audio 38">
            <a:hlinkClick r:id="" action="ppaction://media"/>
            <a:extLst>
              <a:ext uri="{FF2B5EF4-FFF2-40B4-BE49-F238E27FC236}">
                <a16:creationId xmlns:a16="http://schemas.microsoft.com/office/drawing/2014/main" id="{9B93D8C5-A160-4149-9616-B9944EFE475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31923654"/>
      </p:ext>
    </p:extLst>
  </p:cSld>
  <p:clrMapOvr>
    <a:masterClrMapping/>
  </p:clrMapOvr>
  <mc:AlternateContent xmlns:mc="http://schemas.openxmlformats.org/markup-compatibility/2006" xmlns:p14="http://schemas.microsoft.com/office/powerpoint/2010/main">
    <mc:Choice Requires="p14">
      <p:transition spd="slow" p14:dur="2000" advTm="222301"/>
    </mc:Choice>
    <mc:Fallback xmlns="">
      <p:transition spd="slow" advTm="222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39"/>
                </p:tgtEl>
              </p:cMediaNode>
            </p:audio>
          </p:childTnLst>
        </p:cTn>
      </p:par>
    </p:tnLst>
    <p:bldLst>
      <p:bldP spid="6" grpId="0" animBg="1"/>
      <p:bldP spid="7" grpId="0" animBg="1"/>
      <p:bldP spid="8" grpId="0" animBg="1"/>
      <p:bldP spid="11" grpId="0"/>
      <p:bldP spid="12" grpId="0"/>
      <p:bldP spid="15" grpId="0"/>
      <p:bldP spid="16" grpId="0"/>
      <p:bldP spid="19" grpId="0"/>
      <p:bldP spid="20" grpId="0"/>
      <p:bldP spid="24" grpId="0"/>
      <p:bldP spid="25" grpId="0"/>
      <p:bldP spid="26" grpId="0"/>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identity matrix</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Given </a:t>
            </a:r>
            <a:r>
              <a:rPr lang="en-US" i="1" dirty="0" err="1">
                <a:latin typeface="Times New Roman" panose="02020603050405020304" pitchFamily="18" charset="0"/>
              </a:rPr>
              <a:t>I</a:t>
            </a:r>
            <a:r>
              <a:rPr lang="en-US" i="1" baseline="-25000" dirty="0" err="1">
                <a:latin typeface="Times New Roman" panose="02020603050405020304" pitchFamily="18" charset="0"/>
              </a:rPr>
              <a:t>n</a:t>
            </a:r>
            <a:r>
              <a:rPr lang="en-US" dirty="0" err="1">
                <a:latin typeface="Times New Roman" panose="02020603050405020304" pitchFamily="18" charset="0"/>
              </a:rPr>
              <a:t>:</a:t>
            </a:r>
            <a:r>
              <a:rPr lang="en-US" b="1" dirty="0" err="1">
                <a:latin typeface="Times New Roman" panose="02020603050405020304" pitchFamily="18" charset="0"/>
              </a:rPr>
              <a:t>R</a:t>
            </a:r>
            <a:r>
              <a:rPr lang="en-US" i="1" baseline="30000" dirty="0" err="1">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a:t>
            </a:r>
            <a:r>
              <a:rPr lang="en-US" dirty="0">
                <a:latin typeface="Times New Roman" panose="02020603050405020304" pitchFamily="18" charset="0"/>
              </a:rPr>
              <a:t>det(</a:t>
            </a:r>
            <a:r>
              <a:rPr lang="en-US" i="1" dirty="0">
                <a:latin typeface="Times New Roman" panose="02020603050405020304" pitchFamily="18" charset="0"/>
              </a:rPr>
              <a:t>I</a:t>
            </a:r>
            <a:r>
              <a:rPr lang="en-US" i="1" baseline="-25000" dirty="0">
                <a:latin typeface="Times New Roman" panose="02020603050405020304" pitchFamily="18" charset="0"/>
              </a:rPr>
              <a:t>n</a:t>
            </a:r>
            <a:r>
              <a:rPr lang="en-US" dirty="0">
                <a:latin typeface="Times New Roman" panose="02020603050405020304" pitchFamily="18" charset="0"/>
              </a:rPr>
              <a:t>) = 1</a:t>
            </a:r>
            <a:r>
              <a:rPr lang="en-US" dirty="0"/>
              <a:t>.</a:t>
            </a:r>
          </a:p>
          <a:p>
            <a:pPr marL="0" indent="0">
              <a:buNone/>
            </a:pPr>
            <a:r>
              <a:rPr lang="en-US" dirty="0"/>
              <a:t>Proof:</a:t>
            </a:r>
          </a:p>
          <a:p>
            <a:pPr marL="0" indent="0">
              <a:buNone/>
            </a:pPr>
            <a:r>
              <a:rPr lang="en-US" dirty="0"/>
              <a:t>	Given a region </a:t>
            </a:r>
            <a:r>
              <a:rPr lang="en-US" i="1" dirty="0">
                <a:latin typeface="Times New Roman" panose="02020603050405020304" pitchFamily="18" charset="0"/>
              </a:rPr>
              <a:t>P</a:t>
            </a:r>
            <a:r>
              <a:rPr lang="en-US" dirty="0"/>
              <a:t>, then </a:t>
            </a:r>
            <a:r>
              <a:rPr lang="en-US" i="1" dirty="0" err="1">
                <a:latin typeface="Times New Roman" panose="02020603050405020304" pitchFamily="18" charset="0"/>
              </a:rPr>
              <a:t>I</a:t>
            </a:r>
            <a:r>
              <a:rPr lang="en-US" i="1" baseline="-25000" dirty="0" err="1">
                <a:latin typeface="Times New Roman" panose="02020603050405020304" pitchFamily="18" charset="0"/>
              </a:rPr>
              <a:t>n</a:t>
            </a:r>
            <a:r>
              <a:rPr lang="en-US" i="1" dirty="0" err="1">
                <a:latin typeface="Times New Roman" panose="02020603050405020304" pitchFamily="18" charset="0"/>
              </a:rPr>
              <a:t>P</a:t>
            </a:r>
            <a:r>
              <a:rPr lang="en-US" dirty="0">
                <a:latin typeface="Times New Roman" panose="02020603050405020304" pitchFamily="18" charset="0"/>
              </a:rPr>
              <a:t> = </a:t>
            </a:r>
            <a:r>
              <a:rPr lang="en-US" i="1" dirty="0">
                <a:latin typeface="Times New Roman" panose="02020603050405020304" pitchFamily="18" charset="0"/>
              </a:rPr>
              <a:t>P</a:t>
            </a:r>
            <a:r>
              <a:rPr lang="en-US" dirty="0"/>
              <a:t>, so the volumes are the same</a:t>
            </a:r>
            <a:br>
              <a:rPr lang="en-US" dirty="0"/>
            </a:br>
            <a:r>
              <a:rPr lang="en-US" dirty="0"/>
              <a:t>	and there is no change in orientation,</a:t>
            </a:r>
          </a:p>
          <a:p>
            <a:pPr marL="0" indent="0">
              <a:buNone/>
            </a:pPr>
            <a:r>
              <a:rPr lang="en-US" dirty="0"/>
              <a:t>	thus </a:t>
            </a:r>
            <a:r>
              <a:rPr lang="en-US" dirty="0">
                <a:latin typeface="Times New Roman" panose="02020603050405020304" pitchFamily="18" charset="0"/>
              </a:rPr>
              <a:t>det(</a:t>
            </a:r>
            <a:r>
              <a:rPr lang="en-US" i="1" dirty="0">
                <a:latin typeface="Times New Roman" panose="02020603050405020304" pitchFamily="18" charset="0"/>
              </a:rPr>
              <a:t>I</a:t>
            </a:r>
            <a:r>
              <a:rPr lang="en-US" i="1" baseline="-25000" dirty="0">
                <a:latin typeface="Times New Roman" panose="02020603050405020304" pitchFamily="18" charset="0"/>
              </a:rPr>
              <a:t>n</a:t>
            </a:r>
            <a:r>
              <a:rPr lang="en-US" dirty="0">
                <a:latin typeface="Times New Roman" panose="02020603050405020304" pitchFamily="18" charset="0"/>
              </a:rPr>
              <a:t>) = 1</a:t>
            </a:r>
            <a:r>
              <a:rPr lang="en-US" dirty="0"/>
              <a:t>.</a:t>
            </a:r>
            <a:r>
              <a:rPr lang="en-US" sz="2400" b="0" i="0" dirty="0">
                <a:solidFill>
                  <a:schemeClr val="bg1"/>
                </a:solidFill>
                <a:effectLst/>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13" name="Audio 12">
            <a:hlinkClick r:id="" action="ppaction://media"/>
            <a:extLst>
              <a:ext uri="{FF2B5EF4-FFF2-40B4-BE49-F238E27FC236}">
                <a16:creationId xmlns:a16="http://schemas.microsoft.com/office/drawing/2014/main" id="{ACA2FA8B-7659-4E89-AD2D-918A928A13D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568948"/>
      </p:ext>
    </p:extLst>
  </p:cSld>
  <p:clrMapOvr>
    <a:masterClrMapping/>
  </p:clrMapOvr>
  <mc:AlternateContent xmlns:mc="http://schemas.openxmlformats.org/markup-compatibility/2006" xmlns:p14="http://schemas.microsoft.com/office/powerpoint/2010/main">
    <mc:Choice Requires="p14">
      <p:transition spd="slow" p14:dur="2000" advTm="44374"/>
    </mc:Choice>
    <mc:Fallback xmlns="">
      <p:transition spd="slow" advTm="44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Given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and given </a:t>
            </a:r>
            <a:r>
              <a:rPr lang="en-US" i="1" dirty="0"/>
              <a:t>M</a:t>
            </a:r>
            <a:r>
              <a:rPr lang="en-US" dirty="0"/>
              <a:t> row operations</a:t>
            </a:r>
            <a:br>
              <a:rPr lang="en-US" dirty="0"/>
            </a:br>
            <a:br>
              <a:rPr lang="en-US" dirty="0"/>
            </a:br>
            <a:r>
              <a:rPr lang="en-US" dirty="0"/>
              <a:t>	</a:t>
            </a:r>
          </a:p>
          <a:p>
            <a:pPr marL="0" indent="0">
              <a:buNone/>
            </a:pPr>
            <a:r>
              <a:rPr lang="en-US" dirty="0"/>
              <a:t>	and                                                     , then                                    . </a:t>
            </a:r>
          </a:p>
          <a:p>
            <a:pPr marL="0" indent="0">
              <a:buNone/>
            </a:pPr>
            <a:endParaRPr lang="en-US" dirty="0"/>
          </a:p>
          <a:p>
            <a:pPr marL="0" indent="0">
              <a:buNone/>
            </a:pPr>
            <a:r>
              <a:rPr lang="en-US" dirty="0"/>
              <a:t>Proof:</a:t>
            </a:r>
          </a:p>
          <a:p>
            <a:pPr marL="0" indent="0">
              <a:buNone/>
            </a:pPr>
            <a:r>
              <a:rPr lang="en-US" dirty="0"/>
              <a:t>	From our previous observation,</a:t>
            </a:r>
          </a:p>
          <a:p>
            <a:pPr marL="0" indent="0">
              <a:buNone/>
            </a:pPr>
            <a:endParaRPr lang="en-US" sz="1800" dirty="0"/>
          </a:p>
          <a:p>
            <a:pPr marL="0" indent="0">
              <a:buNone/>
            </a:pPr>
            <a:endParaRPr lang="en-US" sz="1800" dirty="0"/>
          </a:p>
          <a:p>
            <a:pPr marL="0" indent="0">
              <a:buNone/>
            </a:pPr>
            <a:r>
              <a:rPr lang="en-US" dirty="0"/>
              <a:t>	Thus,                                                                                                .</a:t>
            </a:r>
            <a:endParaRPr lang="en-US" sz="24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5" name="Object 4">
            <a:extLst>
              <a:ext uri="{FF2B5EF4-FFF2-40B4-BE49-F238E27FC236}">
                <a16:creationId xmlns:a16="http://schemas.microsoft.com/office/drawing/2014/main" id="{CBC4E255-F9BE-479E-A3D4-FB801FED5790}"/>
              </a:ext>
            </a:extLst>
          </p:cNvPr>
          <p:cNvGraphicFramePr>
            <a:graphicFrameLocks noChangeAspect="1"/>
          </p:cNvGraphicFramePr>
          <p:nvPr>
            <p:extLst>
              <p:ext uri="{D42A27DB-BD31-4B8C-83A1-F6EECF244321}">
                <p14:modId xmlns:p14="http://schemas.microsoft.com/office/powerpoint/2010/main" val="3131352270"/>
              </p:ext>
            </p:extLst>
          </p:nvPr>
        </p:nvGraphicFramePr>
        <p:xfrm>
          <a:off x="3349625" y="2387600"/>
          <a:ext cx="2830513" cy="501650"/>
        </p:xfrm>
        <a:graphic>
          <a:graphicData uri="http://schemas.openxmlformats.org/presentationml/2006/ole">
            <mc:AlternateContent xmlns:mc="http://schemas.openxmlformats.org/markup-compatibility/2006">
              <mc:Choice xmlns:v="urn:schemas-microsoft-com:vml" Requires="v">
                <p:oleObj name="Equation" r:id="rId5" imgW="1218960" imgH="215640" progId="Equation.DSMT4">
                  <p:embed/>
                </p:oleObj>
              </mc:Choice>
              <mc:Fallback>
                <p:oleObj name="Equation" r:id="rId5" imgW="1218960" imgH="215640" progId="Equation.DSMT4">
                  <p:embed/>
                  <p:pic>
                    <p:nvPicPr>
                      <p:cNvPr id="14" name="Object 13">
                        <a:extLst>
                          <a:ext uri="{FF2B5EF4-FFF2-40B4-BE49-F238E27FC236}">
                            <a16:creationId xmlns:a16="http://schemas.microsoft.com/office/drawing/2014/main" id="{97B89CE2-4366-4A44-A79F-9E2E6D7424DA}"/>
                          </a:ext>
                        </a:extLst>
                      </p:cNvPr>
                      <p:cNvPicPr/>
                      <p:nvPr/>
                    </p:nvPicPr>
                    <p:blipFill>
                      <a:blip r:embed="rId6"/>
                      <a:stretch>
                        <a:fillRect/>
                      </a:stretch>
                    </p:blipFill>
                    <p:spPr>
                      <a:xfrm>
                        <a:off x="3349625" y="2387600"/>
                        <a:ext cx="2830513" cy="5016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7103DEF-00F9-4B72-A425-6A64991FA438}"/>
              </a:ext>
            </a:extLst>
          </p:cNvPr>
          <p:cNvGraphicFramePr>
            <a:graphicFrameLocks noChangeAspect="1"/>
          </p:cNvGraphicFramePr>
          <p:nvPr>
            <p:extLst>
              <p:ext uri="{D42A27DB-BD31-4B8C-83A1-F6EECF244321}">
                <p14:modId xmlns:p14="http://schemas.microsoft.com/office/powerpoint/2010/main" val="3437328536"/>
              </p:ext>
            </p:extLst>
          </p:nvPr>
        </p:nvGraphicFramePr>
        <p:xfrm>
          <a:off x="1897063" y="3111500"/>
          <a:ext cx="3386137" cy="500063"/>
        </p:xfrm>
        <a:graphic>
          <a:graphicData uri="http://schemas.openxmlformats.org/presentationml/2006/ole">
            <mc:AlternateContent xmlns:mc="http://schemas.openxmlformats.org/markup-compatibility/2006">
              <mc:Choice xmlns:v="urn:schemas-microsoft-com:vml" Requires="v">
                <p:oleObj name="Equation" r:id="rId7" imgW="1460160" imgH="215640" progId="Equation.DSMT4">
                  <p:embed/>
                </p:oleObj>
              </mc:Choice>
              <mc:Fallback>
                <p:oleObj name="Equation" r:id="rId7" imgW="1460160" imgH="215640" progId="Equation.DSMT4">
                  <p:embed/>
                  <p:pic>
                    <p:nvPicPr>
                      <p:cNvPr id="5" name="Object 4">
                        <a:extLst>
                          <a:ext uri="{FF2B5EF4-FFF2-40B4-BE49-F238E27FC236}">
                            <a16:creationId xmlns:a16="http://schemas.microsoft.com/office/drawing/2014/main" id="{CBC4E255-F9BE-479E-A3D4-FB801FED5790}"/>
                          </a:ext>
                        </a:extLst>
                      </p:cNvPr>
                      <p:cNvPicPr/>
                      <p:nvPr/>
                    </p:nvPicPr>
                    <p:blipFill>
                      <a:blip r:embed="rId8"/>
                      <a:stretch>
                        <a:fillRect/>
                      </a:stretch>
                    </p:blipFill>
                    <p:spPr>
                      <a:xfrm>
                        <a:off x="1897063" y="3111500"/>
                        <a:ext cx="3386137" cy="5000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B316070-8C9F-41F7-ADA4-2BF9CA8969D5}"/>
              </a:ext>
            </a:extLst>
          </p:cNvPr>
          <p:cNvGraphicFramePr>
            <a:graphicFrameLocks noChangeAspect="1"/>
          </p:cNvGraphicFramePr>
          <p:nvPr>
            <p:extLst>
              <p:ext uri="{D42A27DB-BD31-4B8C-83A1-F6EECF244321}">
                <p14:modId xmlns:p14="http://schemas.microsoft.com/office/powerpoint/2010/main" val="2615185913"/>
              </p:ext>
            </p:extLst>
          </p:nvPr>
        </p:nvGraphicFramePr>
        <p:xfrm>
          <a:off x="5971944" y="3072165"/>
          <a:ext cx="2092325" cy="500062"/>
        </p:xfrm>
        <a:graphic>
          <a:graphicData uri="http://schemas.openxmlformats.org/presentationml/2006/ole">
            <mc:AlternateContent xmlns:mc="http://schemas.openxmlformats.org/markup-compatibility/2006">
              <mc:Choice xmlns:v="urn:schemas-microsoft-com:vml" Requires="v">
                <p:oleObj name="Equation" r:id="rId9" imgW="901440" imgH="215640" progId="Equation.DSMT4">
                  <p:embed/>
                </p:oleObj>
              </mc:Choice>
              <mc:Fallback>
                <p:oleObj name="Equation" r:id="rId9" imgW="901440" imgH="215640" progId="Equation.DSMT4">
                  <p:embed/>
                  <p:pic>
                    <p:nvPicPr>
                      <p:cNvPr id="9" name="Object 8">
                        <a:extLst>
                          <a:ext uri="{FF2B5EF4-FFF2-40B4-BE49-F238E27FC236}">
                            <a16:creationId xmlns:a16="http://schemas.microsoft.com/office/drawing/2014/main" id="{C7103DEF-00F9-4B72-A425-6A64991FA438}"/>
                          </a:ext>
                        </a:extLst>
                      </p:cNvPr>
                      <p:cNvPicPr/>
                      <p:nvPr/>
                    </p:nvPicPr>
                    <p:blipFill>
                      <a:blip r:embed="rId10"/>
                      <a:stretch>
                        <a:fillRect/>
                      </a:stretch>
                    </p:blipFill>
                    <p:spPr>
                      <a:xfrm>
                        <a:off x="5971944" y="3072165"/>
                        <a:ext cx="2092325" cy="50006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DFCC19E-67EB-447B-9AE3-FB4F02C345BD}"/>
              </a:ext>
            </a:extLst>
          </p:cNvPr>
          <p:cNvGraphicFramePr>
            <a:graphicFrameLocks noChangeAspect="1"/>
          </p:cNvGraphicFramePr>
          <p:nvPr>
            <p:extLst>
              <p:ext uri="{D42A27DB-BD31-4B8C-83A1-F6EECF244321}">
                <p14:modId xmlns:p14="http://schemas.microsoft.com/office/powerpoint/2010/main" val="4066783414"/>
              </p:ext>
            </p:extLst>
          </p:nvPr>
        </p:nvGraphicFramePr>
        <p:xfrm>
          <a:off x="2444750" y="4595813"/>
          <a:ext cx="4654550" cy="561975"/>
        </p:xfrm>
        <a:graphic>
          <a:graphicData uri="http://schemas.openxmlformats.org/presentationml/2006/ole">
            <mc:AlternateContent xmlns:mc="http://schemas.openxmlformats.org/markup-compatibility/2006">
              <mc:Choice xmlns:v="urn:schemas-microsoft-com:vml" Requires="v">
                <p:oleObj name="Equation" r:id="rId11" imgW="2006280" imgH="241200" progId="Equation.DSMT4">
                  <p:embed/>
                </p:oleObj>
              </mc:Choice>
              <mc:Fallback>
                <p:oleObj name="Equation" r:id="rId11" imgW="2006280" imgH="241200" progId="Equation.DSMT4">
                  <p:embed/>
                  <p:pic>
                    <p:nvPicPr>
                      <p:cNvPr id="9" name="Object 8">
                        <a:extLst>
                          <a:ext uri="{FF2B5EF4-FFF2-40B4-BE49-F238E27FC236}">
                            <a16:creationId xmlns:a16="http://schemas.microsoft.com/office/drawing/2014/main" id="{C7103DEF-00F9-4B72-A425-6A64991FA438}"/>
                          </a:ext>
                        </a:extLst>
                      </p:cNvPr>
                      <p:cNvPicPr/>
                      <p:nvPr/>
                    </p:nvPicPr>
                    <p:blipFill>
                      <a:blip r:embed="rId12"/>
                      <a:stretch>
                        <a:fillRect/>
                      </a:stretch>
                    </p:blipFill>
                    <p:spPr>
                      <a:xfrm>
                        <a:off x="2444750" y="4595813"/>
                        <a:ext cx="4654550" cy="5619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4811A03-A441-4C39-A452-41448E041453}"/>
              </a:ext>
            </a:extLst>
          </p:cNvPr>
          <p:cNvGraphicFramePr>
            <a:graphicFrameLocks noChangeAspect="1"/>
          </p:cNvGraphicFramePr>
          <p:nvPr>
            <p:extLst>
              <p:ext uri="{D42A27DB-BD31-4B8C-83A1-F6EECF244321}">
                <p14:modId xmlns:p14="http://schemas.microsoft.com/office/powerpoint/2010/main" val="51924779"/>
              </p:ext>
            </p:extLst>
          </p:nvPr>
        </p:nvGraphicFramePr>
        <p:xfrm>
          <a:off x="2129367" y="5307013"/>
          <a:ext cx="5981700" cy="561975"/>
        </p:xfrm>
        <a:graphic>
          <a:graphicData uri="http://schemas.openxmlformats.org/presentationml/2006/ole">
            <mc:AlternateContent xmlns:mc="http://schemas.openxmlformats.org/markup-compatibility/2006">
              <mc:Choice xmlns:v="urn:schemas-microsoft-com:vml" Requires="v">
                <p:oleObj name="Equation" r:id="rId13" imgW="2577960" imgH="241200" progId="Equation.DSMT4">
                  <p:embed/>
                </p:oleObj>
              </mc:Choice>
              <mc:Fallback>
                <p:oleObj name="Equation" r:id="rId13" imgW="2577960" imgH="241200" progId="Equation.DSMT4">
                  <p:embed/>
                  <p:pic>
                    <p:nvPicPr>
                      <p:cNvPr id="11" name="Object 10">
                        <a:extLst>
                          <a:ext uri="{FF2B5EF4-FFF2-40B4-BE49-F238E27FC236}">
                            <a16:creationId xmlns:a16="http://schemas.microsoft.com/office/drawing/2014/main" id="{BDFCC19E-67EB-447B-9AE3-FB4F02C345BD}"/>
                          </a:ext>
                        </a:extLst>
                      </p:cNvPr>
                      <p:cNvPicPr/>
                      <p:nvPr/>
                    </p:nvPicPr>
                    <p:blipFill>
                      <a:blip r:embed="rId14"/>
                      <a:stretch>
                        <a:fillRect/>
                      </a:stretch>
                    </p:blipFill>
                    <p:spPr>
                      <a:xfrm>
                        <a:off x="2129367" y="5307013"/>
                        <a:ext cx="5981700" cy="561975"/>
                      </a:xfrm>
                      <a:prstGeom prst="rect">
                        <a:avLst/>
                      </a:prstGeom>
                    </p:spPr>
                  </p:pic>
                </p:oleObj>
              </mc:Fallback>
            </mc:AlternateContent>
          </a:graphicData>
        </a:graphic>
      </p:graphicFrame>
      <p:cxnSp>
        <p:nvCxnSpPr>
          <p:cNvPr id="14" name="Straight Arrow Connector 13">
            <a:extLst>
              <a:ext uri="{FF2B5EF4-FFF2-40B4-BE49-F238E27FC236}">
                <a16:creationId xmlns:a16="http://schemas.microsoft.com/office/drawing/2014/main" id="{B1028A2A-3522-478E-BA60-10B76BE08549}"/>
              </a:ext>
            </a:extLst>
          </p:cNvPr>
          <p:cNvCxnSpPr/>
          <p:nvPr/>
        </p:nvCxnSpPr>
        <p:spPr>
          <a:xfrm flipV="1">
            <a:off x="2336800" y="5346470"/>
            <a:ext cx="1253062" cy="46730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5A683F-6615-40E6-B0C5-8F4A50C16D6A}"/>
              </a:ext>
            </a:extLst>
          </p:cNvPr>
          <p:cNvSpPr txBox="1"/>
          <p:nvPr/>
        </p:nvSpPr>
        <p:spPr>
          <a:xfrm>
            <a:off x="3551964" y="5105349"/>
            <a:ext cx="426156"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C3BF0B78-3652-4EC0-995D-2062C7071001}"/>
              </a:ext>
            </a:extLst>
          </p:cNvPr>
          <p:cNvCxnSpPr/>
          <p:nvPr/>
        </p:nvCxnSpPr>
        <p:spPr>
          <a:xfrm flipV="1">
            <a:off x="4334938" y="5307579"/>
            <a:ext cx="1253062" cy="46730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4C4FCEB-B79E-4805-8317-94B2B707809C}"/>
              </a:ext>
            </a:extLst>
          </p:cNvPr>
          <p:cNvSpPr txBox="1"/>
          <p:nvPr/>
        </p:nvSpPr>
        <p:spPr>
          <a:xfrm>
            <a:off x="5550102" y="5066458"/>
            <a:ext cx="426156"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416079A-3ADA-4668-97C5-21FFF0F5CA72}"/>
              </a:ext>
            </a:extLst>
          </p:cNvPr>
          <p:cNvSpPr txBox="1"/>
          <p:nvPr/>
        </p:nvSpPr>
        <p:spPr>
          <a:xfrm>
            <a:off x="8113485" y="5312222"/>
            <a:ext cx="460022" cy="461665"/>
          </a:xfrm>
          <a:prstGeom prst="rect">
            <a:avLst/>
          </a:prstGeom>
          <a:noFill/>
        </p:spPr>
        <p:txBody>
          <a:bodyPr wrap="square">
            <a:spAutoFit/>
          </a:bodyPr>
          <a:lstStyle/>
          <a:p>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pic>
        <p:nvPicPr>
          <p:cNvPr id="29" name="Audio 28">
            <a:hlinkClick r:id="" action="ppaction://media"/>
            <a:extLst>
              <a:ext uri="{FF2B5EF4-FFF2-40B4-BE49-F238E27FC236}">
                <a16:creationId xmlns:a16="http://schemas.microsoft.com/office/drawing/2014/main" id="{786AAE0C-C314-48B7-A3E9-D9E1CDB5E656}"/>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27448962"/>
      </p:ext>
    </p:extLst>
  </p:cSld>
  <p:clrMapOvr>
    <a:masterClrMapping/>
  </p:clrMapOvr>
  <mc:AlternateContent xmlns:mc="http://schemas.openxmlformats.org/markup-compatibility/2006" xmlns:p14="http://schemas.microsoft.com/office/powerpoint/2010/main">
    <mc:Choice Requires="p14">
      <p:transition spd="slow" p14:dur="2000" advTm="115398"/>
    </mc:Choice>
    <mc:Fallback xmlns="">
      <p:transition spd="slow" advTm="11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9"/>
                </p:tgtEl>
              </p:cMediaNode>
            </p:audio>
          </p:childTnLst>
        </p:cTn>
      </p:par>
    </p:tnLst>
    <p:bldLst>
      <p:bldP spid="18" grpId="0"/>
      <p:bldP spid="20"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44B25-D69A-4A8B-9250-7F5A8C845B54}"/>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7AC4E450-C3B4-48CD-B1D8-80675898A99D}"/>
              </a:ext>
            </a:extLst>
          </p:cNvPr>
          <p:cNvSpPr>
            <a:spLocks noGrp="1"/>
          </p:cNvSpPr>
          <p:nvPr>
            <p:ph idx="1"/>
          </p:nvPr>
        </p:nvSpPr>
        <p:spPr/>
        <p:txBody>
          <a:bodyPr/>
          <a:lstStyle/>
          <a:p>
            <a:r>
              <a:rPr lang="en-US" dirty="0"/>
              <a:t>For example,</a:t>
            </a:r>
          </a:p>
          <a:p>
            <a:pPr lvl="1"/>
            <a:r>
              <a:rPr lang="en-US" dirty="0"/>
              <a:t>Given the </a:t>
            </a:r>
            <a:r>
              <a:rPr lang="en-US" dirty="0">
                <a:latin typeface="Times New Roman" panose="02020603050405020304" pitchFamily="18" charset="0"/>
              </a:rPr>
              <a:t>2 × 2 </a:t>
            </a:r>
            <a:r>
              <a:rPr lang="en-US" dirty="0"/>
              <a:t>identity matrix</a:t>
            </a:r>
          </a:p>
          <a:p>
            <a:pPr lvl="1"/>
            <a:r>
              <a:rPr lang="en-US" dirty="0"/>
              <a:t>Add 0.5 times Row 1 onto Row 2</a:t>
            </a:r>
          </a:p>
          <a:p>
            <a:pPr lvl="1"/>
            <a:r>
              <a:rPr lang="en-US" dirty="0"/>
              <a:t>Add –3 times Row 2 onto Row 1</a:t>
            </a:r>
          </a:p>
          <a:p>
            <a:pPr lvl="1"/>
            <a:endParaRPr lang="en-US" dirty="0"/>
          </a:p>
          <a:p>
            <a:pPr lvl="1"/>
            <a:endParaRPr lang="en-US" dirty="0"/>
          </a:p>
          <a:p>
            <a:pPr lvl="1"/>
            <a:endParaRPr lang="en-US" dirty="0"/>
          </a:p>
          <a:p>
            <a:r>
              <a:rPr lang="en-US" dirty="0"/>
              <a:t>Thus, the determinant of the matrix on the right is also 1</a:t>
            </a:r>
          </a:p>
        </p:txBody>
      </p:sp>
      <p:sp>
        <p:nvSpPr>
          <p:cNvPr id="4" name="Footer Placeholder 3">
            <a:extLst>
              <a:ext uri="{FF2B5EF4-FFF2-40B4-BE49-F238E27FC236}">
                <a16:creationId xmlns:a16="http://schemas.microsoft.com/office/drawing/2014/main" id="{0AB25E12-F713-47E9-86A0-7C37EA202281}"/>
              </a:ext>
            </a:extLst>
          </p:cNvPr>
          <p:cNvSpPr>
            <a:spLocks noGrp="1"/>
          </p:cNvSpPr>
          <p:nvPr>
            <p:ph type="ftr" sz="quarter" idx="11"/>
          </p:nvPr>
        </p:nvSpPr>
        <p:spPr/>
        <p:txBody>
          <a:bodyPr/>
          <a:lstStyle/>
          <a:p>
            <a:r>
              <a:rPr lang="en-US"/>
              <a:t>The determinant</a:t>
            </a:r>
            <a:endParaRPr lang="en-CA" dirty="0"/>
          </a:p>
        </p:txBody>
      </p:sp>
      <p:sp>
        <p:nvSpPr>
          <p:cNvPr id="5" name="Slide Number Placeholder 4">
            <a:extLst>
              <a:ext uri="{FF2B5EF4-FFF2-40B4-BE49-F238E27FC236}">
                <a16:creationId xmlns:a16="http://schemas.microsoft.com/office/drawing/2014/main" id="{EB6D406E-8CD1-4591-9BA1-9BA6FB6F2C18}"/>
              </a:ext>
            </a:extLst>
          </p:cNvPr>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14" name="Object 13">
            <a:extLst>
              <a:ext uri="{FF2B5EF4-FFF2-40B4-BE49-F238E27FC236}">
                <a16:creationId xmlns:a16="http://schemas.microsoft.com/office/drawing/2014/main" id="{037D3877-06B1-42CB-A2F9-83AC71A271AF}"/>
              </a:ext>
            </a:extLst>
          </p:cNvPr>
          <p:cNvGraphicFramePr>
            <a:graphicFrameLocks noChangeAspect="1"/>
          </p:cNvGraphicFramePr>
          <p:nvPr>
            <p:extLst>
              <p:ext uri="{D42A27DB-BD31-4B8C-83A1-F6EECF244321}">
                <p14:modId xmlns:p14="http://schemas.microsoft.com/office/powerpoint/2010/main" val="2544232379"/>
              </p:ext>
            </p:extLst>
          </p:nvPr>
        </p:nvGraphicFramePr>
        <p:xfrm>
          <a:off x="3025775" y="3260725"/>
          <a:ext cx="1236663" cy="914400"/>
        </p:xfrm>
        <a:graphic>
          <a:graphicData uri="http://schemas.openxmlformats.org/presentationml/2006/ole">
            <mc:AlternateContent xmlns:mc="http://schemas.openxmlformats.org/markup-compatibility/2006">
              <mc:Choice xmlns:v="urn:schemas-microsoft-com:vml" Requires="v">
                <p:oleObj name="Equation" r:id="rId5" imgW="533160" imgH="393480" progId="Equation.DSMT4">
                  <p:embed/>
                </p:oleObj>
              </mc:Choice>
              <mc:Fallback>
                <p:oleObj name="Equation" r:id="rId5" imgW="533160" imgH="393480" progId="Equation.DSMT4">
                  <p:embed/>
                  <p:pic>
                    <p:nvPicPr>
                      <p:cNvPr id="7" name="Object 6">
                        <a:extLst>
                          <a:ext uri="{FF2B5EF4-FFF2-40B4-BE49-F238E27FC236}">
                            <a16:creationId xmlns:a16="http://schemas.microsoft.com/office/drawing/2014/main" id="{5D50B49D-414A-4235-A54C-270E30EF8CE6}"/>
                          </a:ext>
                        </a:extLst>
                      </p:cNvPr>
                      <p:cNvPicPr/>
                      <p:nvPr/>
                    </p:nvPicPr>
                    <p:blipFill>
                      <a:blip r:embed="rId6"/>
                      <a:stretch>
                        <a:fillRect/>
                      </a:stretch>
                    </p:blipFill>
                    <p:spPr>
                      <a:xfrm>
                        <a:off x="3025775" y="3260725"/>
                        <a:ext cx="1236663" cy="9144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C82C334-C02B-4CDB-B61E-584E811BC4B4}"/>
              </a:ext>
            </a:extLst>
          </p:cNvPr>
          <p:cNvGraphicFramePr>
            <a:graphicFrameLocks noChangeAspect="1"/>
          </p:cNvGraphicFramePr>
          <p:nvPr>
            <p:extLst>
              <p:ext uri="{D42A27DB-BD31-4B8C-83A1-F6EECF244321}">
                <p14:modId xmlns:p14="http://schemas.microsoft.com/office/powerpoint/2010/main" val="847672117"/>
              </p:ext>
            </p:extLst>
          </p:nvPr>
        </p:nvGraphicFramePr>
        <p:xfrm>
          <a:off x="1854200" y="3260725"/>
          <a:ext cx="1266825" cy="914400"/>
        </p:xfrm>
        <a:graphic>
          <a:graphicData uri="http://schemas.openxmlformats.org/presentationml/2006/ole">
            <mc:AlternateContent xmlns:mc="http://schemas.openxmlformats.org/markup-compatibility/2006">
              <mc:Choice xmlns:v="urn:schemas-microsoft-com:vml" Requires="v">
                <p:oleObj name="Equation" r:id="rId7" imgW="545760" imgH="393480" progId="Equation.DSMT4">
                  <p:embed/>
                </p:oleObj>
              </mc:Choice>
              <mc:Fallback>
                <p:oleObj name="Equation" r:id="rId7" imgW="545760" imgH="393480" progId="Equation.DSMT4">
                  <p:embed/>
                  <p:pic>
                    <p:nvPicPr>
                      <p:cNvPr id="7" name="Object 6">
                        <a:extLst>
                          <a:ext uri="{FF2B5EF4-FFF2-40B4-BE49-F238E27FC236}">
                            <a16:creationId xmlns:a16="http://schemas.microsoft.com/office/drawing/2014/main" id="{5D50B49D-414A-4235-A54C-270E30EF8CE6}"/>
                          </a:ext>
                        </a:extLst>
                      </p:cNvPr>
                      <p:cNvPicPr/>
                      <p:nvPr/>
                    </p:nvPicPr>
                    <p:blipFill>
                      <a:blip r:embed="rId8"/>
                      <a:stretch>
                        <a:fillRect/>
                      </a:stretch>
                    </p:blipFill>
                    <p:spPr>
                      <a:xfrm>
                        <a:off x="1854200" y="3260725"/>
                        <a:ext cx="1266825" cy="9144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6C22D10E-CE04-42B9-A98E-262AE2EC30D6}"/>
              </a:ext>
            </a:extLst>
          </p:cNvPr>
          <p:cNvGraphicFramePr>
            <a:graphicFrameLocks noChangeAspect="1"/>
          </p:cNvGraphicFramePr>
          <p:nvPr>
            <p:extLst>
              <p:ext uri="{D42A27DB-BD31-4B8C-83A1-F6EECF244321}">
                <p14:modId xmlns:p14="http://schemas.microsoft.com/office/powerpoint/2010/main" val="3015025737"/>
              </p:ext>
            </p:extLst>
          </p:nvPr>
        </p:nvGraphicFramePr>
        <p:xfrm>
          <a:off x="4201231" y="3260725"/>
          <a:ext cx="1090612" cy="914400"/>
        </p:xfrm>
        <a:graphic>
          <a:graphicData uri="http://schemas.openxmlformats.org/presentationml/2006/ole">
            <mc:AlternateContent xmlns:mc="http://schemas.openxmlformats.org/markup-compatibility/2006">
              <mc:Choice xmlns:v="urn:schemas-microsoft-com:vml" Requires="v">
                <p:oleObj name="Equation" r:id="rId9" imgW="469800" imgH="393480" progId="Equation.DSMT4">
                  <p:embed/>
                </p:oleObj>
              </mc:Choice>
              <mc:Fallback>
                <p:oleObj name="Equation" r:id="rId9" imgW="469800" imgH="393480" progId="Equation.DSMT4">
                  <p:embed/>
                  <p:pic>
                    <p:nvPicPr>
                      <p:cNvPr id="7" name="Object 6">
                        <a:extLst>
                          <a:ext uri="{FF2B5EF4-FFF2-40B4-BE49-F238E27FC236}">
                            <a16:creationId xmlns:a16="http://schemas.microsoft.com/office/drawing/2014/main" id="{5D50B49D-414A-4235-A54C-270E30EF8CE6}"/>
                          </a:ext>
                        </a:extLst>
                      </p:cNvPr>
                      <p:cNvPicPr/>
                      <p:nvPr/>
                    </p:nvPicPr>
                    <p:blipFill>
                      <a:blip r:embed="rId10"/>
                      <a:stretch>
                        <a:fillRect/>
                      </a:stretch>
                    </p:blipFill>
                    <p:spPr>
                      <a:xfrm>
                        <a:off x="4201231" y="3260725"/>
                        <a:ext cx="1090612" cy="9144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41503FBA-4B43-4206-ACA8-EBFFAC10B5CD}"/>
              </a:ext>
            </a:extLst>
          </p:cNvPr>
          <p:cNvGraphicFramePr>
            <a:graphicFrameLocks noChangeAspect="1"/>
          </p:cNvGraphicFramePr>
          <p:nvPr>
            <p:extLst>
              <p:ext uri="{D42A27DB-BD31-4B8C-83A1-F6EECF244321}">
                <p14:modId xmlns:p14="http://schemas.microsoft.com/office/powerpoint/2010/main" val="1167919672"/>
              </p:ext>
            </p:extLst>
          </p:nvPr>
        </p:nvGraphicFramePr>
        <p:xfrm>
          <a:off x="5257448" y="3260725"/>
          <a:ext cx="1797050" cy="914400"/>
        </p:xfrm>
        <a:graphic>
          <a:graphicData uri="http://schemas.openxmlformats.org/presentationml/2006/ole">
            <mc:AlternateContent xmlns:mc="http://schemas.openxmlformats.org/markup-compatibility/2006">
              <mc:Choice xmlns:v="urn:schemas-microsoft-com:vml" Requires="v">
                <p:oleObj name="Equation" r:id="rId11" imgW="774360" imgH="393480" progId="Equation.DSMT4">
                  <p:embed/>
                </p:oleObj>
              </mc:Choice>
              <mc:Fallback>
                <p:oleObj name="Equation" r:id="rId11" imgW="774360" imgH="393480" progId="Equation.DSMT4">
                  <p:embed/>
                  <p:pic>
                    <p:nvPicPr>
                      <p:cNvPr id="7" name="Object 6">
                        <a:extLst>
                          <a:ext uri="{FF2B5EF4-FFF2-40B4-BE49-F238E27FC236}">
                            <a16:creationId xmlns:a16="http://schemas.microsoft.com/office/drawing/2014/main" id="{5D50B49D-414A-4235-A54C-270E30EF8CE6}"/>
                          </a:ext>
                        </a:extLst>
                      </p:cNvPr>
                      <p:cNvPicPr/>
                      <p:nvPr/>
                    </p:nvPicPr>
                    <p:blipFill>
                      <a:blip r:embed="rId12"/>
                      <a:stretch>
                        <a:fillRect/>
                      </a:stretch>
                    </p:blipFill>
                    <p:spPr>
                      <a:xfrm>
                        <a:off x="5257448" y="3260725"/>
                        <a:ext cx="1797050" cy="914400"/>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2B29495F-B34C-41DC-9506-CD4CCA5E444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5049576"/>
      </p:ext>
    </p:extLst>
  </p:cSld>
  <p:clrMapOvr>
    <a:masterClrMapping/>
  </p:clrMapOvr>
  <mc:AlternateContent xmlns:mc="http://schemas.openxmlformats.org/markup-compatibility/2006" xmlns:p14="http://schemas.microsoft.com/office/powerpoint/2010/main">
    <mc:Choice Requires="p14">
      <p:transition spd="slow" p14:dur="2000" advTm="52103"/>
    </mc:Choice>
    <mc:Fallback xmlns="">
      <p:transition spd="slow" advTm="5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2FC5-0AC2-45D2-86C7-81C274F899AD}"/>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4EA0B5D7-0FA0-48A2-9332-93C760B1BCE9}"/>
              </a:ext>
            </a:extLst>
          </p:cNvPr>
          <p:cNvSpPr>
            <a:spLocks noGrp="1"/>
          </p:cNvSpPr>
          <p:nvPr>
            <p:ph idx="1"/>
          </p:nvPr>
        </p:nvSpPr>
        <p:spPr/>
        <p:txBody>
          <a:bodyPr/>
          <a:lstStyle/>
          <a:p>
            <a:r>
              <a:rPr lang="en-US" dirty="0"/>
              <a:t>Let us check that result</a:t>
            </a:r>
          </a:p>
        </p:txBody>
      </p:sp>
      <p:sp>
        <p:nvSpPr>
          <p:cNvPr id="4" name="Footer Placeholder 3">
            <a:extLst>
              <a:ext uri="{FF2B5EF4-FFF2-40B4-BE49-F238E27FC236}">
                <a16:creationId xmlns:a16="http://schemas.microsoft.com/office/drawing/2014/main" id="{2B67F008-8F22-4EB5-A56B-3EDECAE12FAB}"/>
              </a:ext>
            </a:extLst>
          </p:cNvPr>
          <p:cNvSpPr>
            <a:spLocks noGrp="1"/>
          </p:cNvSpPr>
          <p:nvPr>
            <p:ph type="ftr" sz="quarter" idx="11"/>
          </p:nvPr>
        </p:nvSpPr>
        <p:spPr/>
        <p:txBody>
          <a:bodyPr/>
          <a:lstStyle/>
          <a:p>
            <a:r>
              <a:rPr lang="en-US"/>
              <a:t>The determinant</a:t>
            </a:r>
            <a:endParaRPr lang="en-CA" dirty="0"/>
          </a:p>
        </p:txBody>
      </p:sp>
      <p:sp>
        <p:nvSpPr>
          <p:cNvPr id="5" name="Slide Number Placeholder 4">
            <a:extLst>
              <a:ext uri="{FF2B5EF4-FFF2-40B4-BE49-F238E27FC236}">
                <a16:creationId xmlns:a16="http://schemas.microsoft.com/office/drawing/2014/main" id="{48BB7D3C-29A0-48EE-97EF-D1C6779D8CCC}"/>
              </a:ext>
            </a:extLst>
          </p:cNvPr>
          <p:cNvSpPr>
            <a:spLocks noGrp="1"/>
          </p:cNvSpPr>
          <p:nvPr>
            <p:ph type="sldNum" sz="quarter" idx="12"/>
          </p:nvPr>
        </p:nvSpPr>
        <p:spPr/>
        <p:txBody>
          <a:bodyPr/>
          <a:lstStyle/>
          <a:p>
            <a:fld id="{42EF6DC8-DA9C-4533-8A40-BB00A2545AF8}" type="slidenum">
              <a:rPr lang="en-CA" smtClean="0"/>
              <a:pPr/>
              <a:t>18</a:t>
            </a:fld>
            <a:endParaRPr lang="en-CA"/>
          </a:p>
        </p:txBody>
      </p:sp>
      <p:sp>
        <p:nvSpPr>
          <p:cNvPr id="6" name="Parallelogram 5">
            <a:extLst>
              <a:ext uri="{FF2B5EF4-FFF2-40B4-BE49-F238E27FC236}">
                <a16:creationId xmlns:a16="http://schemas.microsoft.com/office/drawing/2014/main" id="{03F2B766-6134-40F6-ABC8-073B4130C77D}"/>
              </a:ext>
            </a:extLst>
          </p:cNvPr>
          <p:cNvSpPr/>
          <p:nvPr/>
        </p:nvSpPr>
        <p:spPr>
          <a:xfrm>
            <a:off x="2348082" y="3479915"/>
            <a:ext cx="807149" cy="818329"/>
          </a:xfrm>
          <a:prstGeom prst="parallelogram">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19879D9-4027-4A8F-A014-84DBFC96D54A}"/>
              </a:ext>
            </a:extLst>
          </p:cNvPr>
          <p:cNvCxnSpPr>
            <a:cxnSpLocks/>
          </p:cNvCxnSpPr>
          <p:nvPr/>
        </p:nvCxnSpPr>
        <p:spPr>
          <a:xfrm>
            <a:off x="2339594" y="2926644"/>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3DF44D-806A-4F04-B0E0-00421687ED28}"/>
              </a:ext>
            </a:extLst>
          </p:cNvPr>
          <p:cNvCxnSpPr>
            <a:cxnSpLocks/>
          </p:cNvCxnSpPr>
          <p:nvPr/>
        </p:nvCxnSpPr>
        <p:spPr>
          <a:xfrm flipH="1">
            <a:off x="866394" y="4298244"/>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A5E97FA-DBA9-4647-A5B3-10AB69546796}"/>
              </a:ext>
            </a:extLst>
          </p:cNvPr>
          <p:cNvSpPr txBox="1"/>
          <p:nvPr/>
        </p:nvSpPr>
        <p:spPr>
          <a:xfrm>
            <a:off x="2976355" y="4330466"/>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D7A3803-EACC-4A69-8E5A-6376AFFD56DB}"/>
              </a:ext>
            </a:extLst>
          </p:cNvPr>
          <p:cNvSpPr txBox="1"/>
          <p:nvPr/>
        </p:nvSpPr>
        <p:spPr>
          <a:xfrm>
            <a:off x="1985573" y="3274946"/>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755F7455-080E-4C41-A548-AFABB3997E5E}"/>
              </a:ext>
            </a:extLst>
          </p:cNvPr>
          <p:cNvCxnSpPr>
            <a:cxnSpLocks/>
          </p:cNvCxnSpPr>
          <p:nvPr/>
        </p:nvCxnSpPr>
        <p:spPr>
          <a:xfrm>
            <a:off x="7100824" y="2926644"/>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6AD95D-0973-4C8F-9298-79E6432CF1F0}"/>
              </a:ext>
            </a:extLst>
          </p:cNvPr>
          <p:cNvCxnSpPr>
            <a:cxnSpLocks/>
          </p:cNvCxnSpPr>
          <p:nvPr/>
        </p:nvCxnSpPr>
        <p:spPr>
          <a:xfrm flipH="1">
            <a:off x="5627624" y="4298244"/>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0F8D9B-802B-4A6C-8379-C9E076B00387}"/>
              </a:ext>
            </a:extLst>
          </p:cNvPr>
          <p:cNvSpPr txBox="1"/>
          <p:nvPr/>
        </p:nvSpPr>
        <p:spPr>
          <a:xfrm>
            <a:off x="7737585" y="4330466"/>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D4B455A-5DB5-41C7-BF91-BE1E7C72734E}"/>
              </a:ext>
            </a:extLst>
          </p:cNvPr>
          <p:cNvSpPr txBox="1"/>
          <p:nvPr/>
        </p:nvSpPr>
        <p:spPr>
          <a:xfrm>
            <a:off x="6746803" y="3274946"/>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ABD36CCD-1254-469E-ADCA-FC6F4DAAF26B}"/>
              </a:ext>
            </a:extLst>
          </p:cNvPr>
          <p:cNvGraphicFramePr>
            <a:graphicFrameLocks noChangeAspect="1"/>
          </p:cNvGraphicFramePr>
          <p:nvPr>
            <p:extLst>
              <p:ext uri="{D42A27DB-BD31-4B8C-83A1-F6EECF244321}">
                <p14:modId xmlns:p14="http://schemas.microsoft.com/office/powerpoint/2010/main" val="1258884270"/>
              </p:ext>
            </p:extLst>
          </p:nvPr>
        </p:nvGraphicFramePr>
        <p:xfrm>
          <a:off x="3032539" y="2051256"/>
          <a:ext cx="1560512" cy="914400"/>
        </p:xfrm>
        <a:graphic>
          <a:graphicData uri="http://schemas.openxmlformats.org/presentationml/2006/ole">
            <mc:AlternateContent xmlns:mc="http://schemas.openxmlformats.org/markup-compatibility/2006">
              <mc:Choice xmlns:v="urn:schemas-microsoft-com:vml" Requires="v">
                <p:oleObj name="Equation" r:id="rId5" imgW="672840" imgH="393480" progId="Equation.DSMT4">
                  <p:embed/>
                </p:oleObj>
              </mc:Choice>
              <mc:Fallback>
                <p:oleObj name="Equation" r:id="rId5" imgW="672840" imgH="393480" progId="Equation.DSMT4">
                  <p:embed/>
                  <p:pic>
                    <p:nvPicPr>
                      <p:cNvPr id="17" name="Object 16">
                        <a:extLst>
                          <a:ext uri="{FF2B5EF4-FFF2-40B4-BE49-F238E27FC236}">
                            <a16:creationId xmlns:a16="http://schemas.microsoft.com/office/drawing/2014/main" id="{41503FBA-4B43-4206-ACA8-EBFFAC10B5CD}"/>
                          </a:ext>
                        </a:extLst>
                      </p:cNvPr>
                      <p:cNvPicPr/>
                      <p:nvPr/>
                    </p:nvPicPr>
                    <p:blipFill>
                      <a:blip r:embed="rId6"/>
                      <a:stretch>
                        <a:fillRect/>
                      </a:stretch>
                    </p:blipFill>
                    <p:spPr>
                      <a:xfrm>
                        <a:off x="3032539" y="2051256"/>
                        <a:ext cx="1560512" cy="914400"/>
                      </a:xfrm>
                      <a:prstGeom prst="rect">
                        <a:avLst/>
                      </a:prstGeom>
                    </p:spPr>
                  </p:pic>
                </p:oleObj>
              </mc:Fallback>
            </mc:AlternateContent>
          </a:graphicData>
        </a:graphic>
      </p:graphicFrame>
      <p:sp>
        <p:nvSpPr>
          <p:cNvPr id="22" name="Freeform: Shape 21">
            <a:extLst>
              <a:ext uri="{FF2B5EF4-FFF2-40B4-BE49-F238E27FC236}">
                <a16:creationId xmlns:a16="http://schemas.microsoft.com/office/drawing/2014/main" id="{8B277E88-18FF-4C6B-8A3E-72D7FBC38872}"/>
              </a:ext>
            </a:extLst>
          </p:cNvPr>
          <p:cNvSpPr/>
          <p:nvPr/>
        </p:nvSpPr>
        <p:spPr>
          <a:xfrm>
            <a:off x="4237644" y="3031971"/>
            <a:ext cx="2863067" cy="1269095"/>
          </a:xfrm>
          <a:custGeom>
            <a:avLst/>
            <a:gdLst>
              <a:gd name="connsiteX0" fmla="*/ 1964267 w 1964267"/>
              <a:gd name="connsiteY0" fmla="*/ 1038578 h 1038578"/>
              <a:gd name="connsiteX1" fmla="*/ 1569156 w 1964267"/>
              <a:gd name="connsiteY1" fmla="*/ 688622 h 1038578"/>
              <a:gd name="connsiteX2" fmla="*/ 0 w 1964267"/>
              <a:gd name="connsiteY2" fmla="*/ 0 h 1038578"/>
              <a:gd name="connsiteX3" fmla="*/ 451556 w 1964267"/>
              <a:gd name="connsiteY3" fmla="*/ 383822 h 1038578"/>
              <a:gd name="connsiteX4" fmla="*/ 1964267 w 1964267"/>
              <a:gd name="connsiteY4" fmla="*/ 1038578 h 1038578"/>
              <a:gd name="connsiteX0" fmla="*/ 1964267 w 1964267"/>
              <a:gd name="connsiteY0" fmla="*/ 1038578 h 1038578"/>
              <a:gd name="connsiteX1" fmla="*/ 1571822 w 1964267"/>
              <a:gd name="connsiteY1" fmla="*/ 627306 h 1038578"/>
              <a:gd name="connsiteX2" fmla="*/ 0 w 1964267"/>
              <a:gd name="connsiteY2" fmla="*/ 0 h 1038578"/>
              <a:gd name="connsiteX3" fmla="*/ 451556 w 1964267"/>
              <a:gd name="connsiteY3" fmla="*/ 383822 h 1038578"/>
              <a:gd name="connsiteX4" fmla="*/ 1964267 w 1964267"/>
              <a:gd name="connsiteY4" fmla="*/ 1038578 h 1038578"/>
              <a:gd name="connsiteX0" fmla="*/ 2422800 w 2422800"/>
              <a:gd name="connsiteY0" fmla="*/ 1246517 h 1246517"/>
              <a:gd name="connsiteX1" fmla="*/ 2030355 w 2422800"/>
              <a:gd name="connsiteY1" fmla="*/ 835245 h 1246517"/>
              <a:gd name="connsiteX2" fmla="*/ 0 w 2422800"/>
              <a:gd name="connsiteY2" fmla="*/ 0 h 1246517"/>
              <a:gd name="connsiteX3" fmla="*/ 910089 w 2422800"/>
              <a:gd name="connsiteY3" fmla="*/ 591761 h 1246517"/>
              <a:gd name="connsiteX4" fmla="*/ 2422800 w 2422800"/>
              <a:gd name="connsiteY4" fmla="*/ 1246517 h 1246517"/>
              <a:gd name="connsiteX0" fmla="*/ 2422800 w 2422800"/>
              <a:gd name="connsiteY0" fmla="*/ 1246517 h 1246517"/>
              <a:gd name="connsiteX1" fmla="*/ 2030355 w 2422800"/>
              <a:gd name="connsiteY1" fmla="*/ 835245 h 1246517"/>
              <a:gd name="connsiteX2" fmla="*/ 0 w 2422800"/>
              <a:gd name="connsiteY2" fmla="*/ 0 h 1246517"/>
              <a:gd name="connsiteX3" fmla="*/ 411568 w 2422800"/>
              <a:gd name="connsiteY3" fmla="*/ 397151 h 1246517"/>
              <a:gd name="connsiteX4" fmla="*/ 2422800 w 2422800"/>
              <a:gd name="connsiteY4" fmla="*/ 1246517 h 1246517"/>
              <a:gd name="connsiteX0" fmla="*/ 2863067 w 2863067"/>
              <a:gd name="connsiteY0" fmla="*/ 1269095 h 1269095"/>
              <a:gd name="connsiteX1" fmla="*/ 2470622 w 2863067"/>
              <a:gd name="connsiteY1" fmla="*/ 857823 h 1269095"/>
              <a:gd name="connsiteX2" fmla="*/ 0 w 2863067"/>
              <a:gd name="connsiteY2" fmla="*/ 0 h 1269095"/>
              <a:gd name="connsiteX3" fmla="*/ 851835 w 2863067"/>
              <a:gd name="connsiteY3" fmla="*/ 419729 h 1269095"/>
              <a:gd name="connsiteX4" fmla="*/ 2863067 w 2863067"/>
              <a:gd name="connsiteY4" fmla="*/ 1269095 h 1269095"/>
              <a:gd name="connsiteX0" fmla="*/ 2863067 w 2863067"/>
              <a:gd name="connsiteY0" fmla="*/ 1269095 h 1269095"/>
              <a:gd name="connsiteX1" fmla="*/ 2470622 w 2863067"/>
              <a:gd name="connsiteY1" fmla="*/ 857823 h 1269095"/>
              <a:gd name="connsiteX2" fmla="*/ 0 w 2863067"/>
              <a:gd name="connsiteY2" fmla="*/ 0 h 1269095"/>
              <a:gd name="connsiteX3" fmla="*/ 422857 w 2863067"/>
              <a:gd name="connsiteY3" fmla="*/ 408440 h 1269095"/>
              <a:gd name="connsiteX4" fmla="*/ 2863067 w 2863067"/>
              <a:gd name="connsiteY4" fmla="*/ 1269095 h 126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067" h="1269095">
                <a:moveTo>
                  <a:pt x="2863067" y="1269095"/>
                </a:moveTo>
                <a:lnTo>
                  <a:pt x="2470622" y="857823"/>
                </a:lnTo>
                <a:lnTo>
                  <a:pt x="0" y="0"/>
                </a:lnTo>
                <a:lnTo>
                  <a:pt x="422857" y="408440"/>
                </a:lnTo>
                <a:lnTo>
                  <a:pt x="2863067" y="126909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Audio 36">
            <a:hlinkClick r:id="" action="ppaction://media"/>
            <a:extLst>
              <a:ext uri="{FF2B5EF4-FFF2-40B4-BE49-F238E27FC236}">
                <a16:creationId xmlns:a16="http://schemas.microsoft.com/office/drawing/2014/main" id="{7006D557-6000-4D9B-B44F-A95FB8EB77D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34046273"/>
      </p:ext>
    </p:extLst>
  </p:cSld>
  <p:clrMapOvr>
    <a:masterClrMapping/>
  </p:clrMapOvr>
  <mc:AlternateContent xmlns:mc="http://schemas.openxmlformats.org/markup-compatibility/2006" xmlns:p14="http://schemas.microsoft.com/office/powerpoint/2010/main">
    <mc:Choice Requires="p14">
      <p:transition spd="slow" p14:dur="2000" advTm="32725"/>
    </mc:Choice>
    <mc:Fallback xmlns="">
      <p:transition spd="slow" advTm="32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7"/>
                </p:tgtEl>
              </p:cMediaNode>
            </p:audio>
          </p:childTnLst>
        </p:cTn>
      </p:par>
    </p:tnLst>
    <p:bldLst>
      <p:bldP spid="15" grpId="0"/>
      <p:bldP spid="16"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Given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and given </a:t>
            </a:r>
            <a:r>
              <a:rPr lang="en-US" i="1" dirty="0">
                <a:latin typeface="Times New Roman" panose="02020603050405020304" pitchFamily="18" charset="0"/>
              </a:rPr>
              <a:t>M + N</a:t>
            </a:r>
            <a:r>
              <a:rPr lang="en-US" dirty="0"/>
              <a:t> row operations</a:t>
            </a:r>
            <a:br>
              <a:rPr lang="en-US" dirty="0"/>
            </a:br>
            <a:br>
              <a:rPr lang="en-US" dirty="0"/>
            </a:br>
            <a:r>
              <a:rPr lang="en-US" dirty="0"/>
              <a:t>	</a:t>
            </a:r>
          </a:p>
          <a:p>
            <a:pPr marL="0" indent="0">
              <a:buNone/>
            </a:pPr>
            <a:r>
              <a:rPr lang="en-US" dirty="0"/>
              <a:t>	where </a:t>
            </a:r>
            <a:r>
              <a:rPr lang="en-US" i="1" dirty="0">
                <a:latin typeface="Times New Roman" panose="02020603050405020304" pitchFamily="18" charset="0"/>
              </a:rPr>
              <a:t>M</a:t>
            </a:r>
            <a:r>
              <a:rPr lang="en-US" dirty="0"/>
              <a:t> of these add a multiple of one row onto another,</a:t>
            </a:r>
            <a:br>
              <a:rPr lang="en-US" dirty="0"/>
            </a:br>
            <a:r>
              <a:rPr lang="en-US" dirty="0"/>
              <a:t>	and </a:t>
            </a:r>
            <a:r>
              <a:rPr lang="en-US" i="1" dirty="0">
                <a:latin typeface="Times New Roman" panose="02020603050405020304" pitchFamily="18" charset="0"/>
              </a:rPr>
              <a:t>N</a:t>
            </a:r>
            <a:r>
              <a:rPr lang="en-US" dirty="0"/>
              <a:t> of these swap two rows,</a:t>
            </a:r>
          </a:p>
          <a:p>
            <a:pPr marL="0" indent="0">
              <a:buNone/>
            </a:pPr>
            <a:r>
              <a:rPr lang="en-US" dirty="0"/>
              <a:t>	and                                 , then                                               . </a:t>
            </a:r>
          </a:p>
          <a:p>
            <a:pPr marL="0" indent="0">
              <a:buNone/>
            </a:pPr>
            <a:endParaRPr lang="en-US" dirty="0"/>
          </a:p>
          <a:p>
            <a:pPr marL="0" indent="0">
              <a:buNone/>
            </a:pPr>
            <a:r>
              <a:rPr lang="en-US" dirty="0"/>
              <a:t>Proof:</a:t>
            </a:r>
          </a:p>
          <a:p>
            <a:pPr marL="0" indent="0">
              <a:buNone/>
            </a:pPr>
            <a:r>
              <a:rPr lang="en-US" dirty="0"/>
              <a:t>	From our previous observation,</a:t>
            </a:r>
          </a:p>
          <a:p>
            <a:pPr marL="0" indent="0">
              <a:buNone/>
            </a:pPr>
            <a:endParaRPr lang="en-US" sz="1800" dirty="0"/>
          </a:p>
          <a:p>
            <a:pPr marL="0" indent="0">
              <a:buNone/>
            </a:pPr>
            <a:endParaRPr lang="en-US" sz="1800" dirty="0"/>
          </a:p>
          <a:p>
            <a:pPr marL="0" indent="0">
              <a:buNone/>
            </a:pPr>
            <a:r>
              <a:rPr lang="en-US" dirty="0"/>
              <a:t>	Thus,                                                                           .</a:t>
            </a:r>
            <a:endParaRPr lang="en-US" sz="24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5" name="Object 4">
            <a:extLst>
              <a:ext uri="{FF2B5EF4-FFF2-40B4-BE49-F238E27FC236}">
                <a16:creationId xmlns:a16="http://schemas.microsoft.com/office/drawing/2014/main" id="{CBC4E255-F9BE-479E-A3D4-FB801FED5790}"/>
              </a:ext>
            </a:extLst>
          </p:cNvPr>
          <p:cNvGraphicFramePr>
            <a:graphicFrameLocks noChangeAspect="1"/>
          </p:cNvGraphicFramePr>
          <p:nvPr>
            <p:extLst>
              <p:ext uri="{D42A27DB-BD31-4B8C-83A1-F6EECF244321}">
                <p14:modId xmlns:p14="http://schemas.microsoft.com/office/powerpoint/2010/main" val="4214314416"/>
              </p:ext>
            </p:extLst>
          </p:nvPr>
        </p:nvGraphicFramePr>
        <p:xfrm>
          <a:off x="4013200" y="2416175"/>
          <a:ext cx="1503363" cy="442913"/>
        </p:xfrm>
        <a:graphic>
          <a:graphicData uri="http://schemas.openxmlformats.org/presentationml/2006/ole">
            <mc:AlternateContent xmlns:mc="http://schemas.openxmlformats.org/markup-compatibility/2006">
              <mc:Choice xmlns:v="urn:schemas-microsoft-com:vml" Requires="v">
                <p:oleObj name="Equation" r:id="rId5" imgW="647640" imgH="190440" progId="Equation.DSMT4">
                  <p:embed/>
                </p:oleObj>
              </mc:Choice>
              <mc:Fallback>
                <p:oleObj name="Equation" r:id="rId5" imgW="647640" imgH="190440" progId="Equation.DSMT4">
                  <p:embed/>
                  <p:pic>
                    <p:nvPicPr>
                      <p:cNvPr id="5" name="Object 4">
                        <a:extLst>
                          <a:ext uri="{FF2B5EF4-FFF2-40B4-BE49-F238E27FC236}">
                            <a16:creationId xmlns:a16="http://schemas.microsoft.com/office/drawing/2014/main" id="{CBC4E255-F9BE-479E-A3D4-FB801FED5790}"/>
                          </a:ext>
                        </a:extLst>
                      </p:cNvPr>
                      <p:cNvPicPr/>
                      <p:nvPr/>
                    </p:nvPicPr>
                    <p:blipFill>
                      <a:blip r:embed="rId6"/>
                      <a:stretch>
                        <a:fillRect/>
                      </a:stretch>
                    </p:blipFill>
                    <p:spPr>
                      <a:xfrm>
                        <a:off x="4013200" y="2416175"/>
                        <a:ext cx="1503363" cy="4429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7103DEF-00F9-4B72-A425-6A64991FA438}"/>
              </a:ext>
            </a:extLst>
          </p:cNvPr>
          <p:cNvGraphicFramePr>
            <a:graphicFrameLocks noChangeAspect="1"/>
          </p:cNvGraphicFramePr>
          <p:nvPr>
            <p:extLst>
              <p:ext uri="{D42A27DB-BD31-4B8C-83A1-F6EECF244321}">
                <p14:modId xmlns:p14="http://schemas.microsoft.com/office/powerpoint/2010/main" val="4032401539"/>
              </p:ext>
            </p:extLst>
          </p:nvPr>
        </p:nvGraphicFramePr>
        <p:xfrm>
          <a:off x="1952091" y="3868036"/>
          <a:ext cx="2062163" cy="441325"/>
        </p:xfrm>
        <a:graphic>
          <a:graphicData uri="http://schemas.openxmlformats.org/presentationml/2006/ole">
            <mc:AlternateContent xmlns:mc="http://schemas.openxmlformats.org/markup-compatibility/2006">
              <mc:Choice xmlns:v="urn:schemas-microsoft-com:vml" Requires="v">
                <p:oleObj name="Equation" r:id="rId7" imgW="888840" imgH="190440" progId="Equation.DSMT4">
                  <p:embed/>
                </p:oleObj>
              </mc:Choice>
              <mc:Fallback>
                <p:oleObj name="Equation" r:id="rId7" imgW="888840" imgH="190440" progId="Equation.DSMT4">
                  <p:embed/>
                  <p:pic>
                    <p:nvPicPr>
                      <p:cNvPr id="9" name="Object 8">
                        <a:extLst>
                          <a:ext uri="{FF2B5EF4-FFF2-40B4-BE49-F238E27FC236}">
                            <a16:creationId xmlns:a16="http://schemas.microsoft.com/office/drawing/2014/main" id="{C7103DEF-00F9-4B72-A425-6A64991FA438}"/>
                          </a:ext>
                        </a:extLst>
                      </p:cNvPr>
                      <p:cNvPicPr/>
                      <p:nvPr/>
                    </p:nvPicPr>
                    <p:blipFill>
                      <a:blip r:embed="rId8"/>
                      <a:stretch>
                        <a:fillRect/>
                      </a:stretch>
                    </p:blipFill>
                    <p:spPr>
                      <a:xfrm>
                        <a:off x="1952091" y="3868036"/>
                        <a:ext cx="2062163" cy="4413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B316070-8C9F-41F7-ADA4-2BF9CA8969D5}"/>
              </a:ext>
            </a:extLst>
          </p:cNvPr>
          <p:cNvGraphicFramePr>
            <a:graphicFrameLocks noChangeAspect="1"/>
          </p:cNvGraphicFramePr>
          <p:nvPr>
            <p:extLst>
              <p:ext uri="{D42A27DB-BD31-4B8C-83A1-F6EECF244321}">
                <p14:modId xmlns:p14="http://schemas.microsoft.com/office/powerpoint/2010/main" val="2919589619"/>
              </p:ext>
            </p:extLst>
          </p:nvPr>
        </p:nvGraphicFramePr>
        <p:xfrm>
          <a:off x="4663726" y="3746503"/>
          <a:ext cx="2828925" cy="558800"/>
        </p:xfrm>
        <a:graphic>
          <a:graphicData uri="http://schemas.openxmlformats.org/presentationml/2006/ole">
            <mc:AlternateContent xmlns:mc="http://schemas.openxmlformats.org/markup-compatibility/2006">
              <mc:Choice xmlns:v="urn:schemas-microsoft-com:vml" Requires="v">
                <p:oleObj name="Equation" r:id="rId9" imgW="1218960" imgH="241200" progId="Equation.DSMT4">
                  <p:embed/>
                </p:oleObj>
              </mc:Choice>
              <mc:Fallback>
                <p:oleObj name="Equation" r:id="rId9" imgW="1218960" imgH="241200" progId="Equation.DSMT4">
                  <p:embed/>
                  <p:pic>
                    <p:nvPicPr>
                      <p:cNvPr id="10" name="Object 9">
                        <a:extLst>
                          <a:ext uri="{FF2B5EF4-FFF2-40B4-BE49-F238E27FC236}">
                            <a16:creationId xmlns:a16="http://schemas.microsoft.com/office/drawing/2014/main" id="{1B316070-8C9F-41F7-ADA4-2BF9CA8969D5}"/>
                          </a:ext>
                        </a:extLst>
                      </p:cNvPr>
                      <p:cNvPicPr/>
                      <p:nvPr/>
                    </p:nvPicPr>
                    <p:blipFill>
                      <a:blip r:embed="rId10"/>
                      <a:stretch>
                        <a:fillRect/>
                      </a:stretch>
                    </p:blipFill>
                    <p:spPr>
                      <a:xfrm>
                        <a:off x="4663726" y="3746503"/>
                        <a:ext cx="2828925" cy="5588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DFCC19E-67EB-447B-9AE3-FB4F02C345BD}"/>
              </a:ext>
            </a:extLst>
          </p:cNvPr>
          <p:cNvGraphicFramePr>
            <a:graphicFrameLocks noChangeAspect="1"/>
          </p:cNvGraphicFramePr>
          <p:nvPr>
            <p:extLst>
              <p:ext uri="{D42A27DB-BD31-4B8C-83A1-F6EECF244321}">
                <p14:modId xmlns:p14="http://schemas.microsoft.com/office/powerpoint/2010/main" val="1872495788"/>
              </p:ext>
            </p:extLst>
          </p:nvPr>
        </p:nvGraphicFramePr>
        <p:xfrm>
          <a:off x="3297238" y="5405438"/>
          <a:ext cx="3327400" cy="503237"/>
        </p:xfrm>
        <a:graphic>
          <a:graphicData uri="http://schemas.openxmlformats.org/presentationml/2006/ole">
            <mc:AlternateContent xmlns:mc="http://schemas.openxmlformats.org/markup-compatibility/2006">
              <mc:Choice xmlns:v="urn:schemas-microsoft-com:vml" Requires="v">
                <p:oleObj name="Equation" r:id="rId11" imgW="1434960" imgH="215640" progId="Equation.DSMT4">
                  <p:embed/>
                </p:oleObj>
              </mc:Choice>
              <mc:Fallback>
                <p:oleObj name="Equation" r:id="rId11" imgW="1434960" imgH="215640" progId="Equation.DSMT4">
                  <p:embed/>
                  <p:pic>
                    <p:nvPicPr>
                      <p:cNvPr id="11" name="Object 10">
                        <a:extLst>
                          <a:ext uri="{FF2B5EF4-FFF2-40B4-BE49-F238E27FC236}">
                            <a16:creationId xmlns:a16="http://schemas.microsoft.com/office/drawing/2014/main" id="{BDFCC19E-67EB-447B-9AE3-FB4F02C345BD}"/>
                          </a:ext>
                        </a:extLst>
                      </p:cNvPr>
                      <p:cNvPicPr/>
                      <p:nvPr/>
                    </p:nvPicPr>
                    <p:blipFill>
                      <a:blip r:embed="rId12"/>
                      <a:stretch>
                        <a:fillRect/>
                      </a:stretch>
                    </p:blipFill>
                    <p:spPr>
                      <a:xfrm>
                        <a:off x="3297238" y="5405438"/>
                        <a:ext cx="3327400" cy="5032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4811A03-A441-4C39-A452-41448E041453}"/>
              </a:ext>
            </a:extLst>
          </p:cNvPr>
          <p:cNvGraphicFramePr>
            <a:graphicFrameLocks noChangeAspect="1"/>
          </p:cNvGraphicFramePr>
          <p:nvPr>
            <p:extLst>
              <p:ext uri="{D42A27DB-BD31-4B8C-83A1-F6EECF244321}">
                <p14:modId xmlns:p14="http://schemas.microsoft.com/office/powerpoint/2010/main" val="4265305940"/>
              </p:ext>
            </p:extLst>
          </p:nvPr>
        </p:nvGraphicFramePr>
        <p:xfrm>
          <a:off x="2137481" y="6081987"/>
          <a:ext cx="4654550" cy="503237"/>
        </p:xfrm>
        <a:graphic>
          <a:graphicData uri="http://schemas.openxmlformats.org/presentationml/2006/ole">
            <mc:AlternateContent xmlns:mc="http://schemas.openxmlformats.org/markup-compatibility/2006">
              <mc:Choice xmlns:v="urn:schemas-microsoft-com:vml" Requires="v">
                <p:oleObj name="Equation" r:id="rId13" imgW="2006280" imgH="215640" progId="Equation.DSMT4">
                  <p:embed/>
                </p:oleObj>
              </mc:Choice>
              <mc:Fallback>
                <p:oleObj name="Equation" r:id="rId13" imgW="2006280" imgH="215640" progId="Equation.DSMT4">
                  <p:embed/>
                  <p:pic>
                    <p:nvPicPr>
                      <p:cNvPr id="12" name="Object 11">
                        <a:extLst>
                          <a:ext uri="{FF2B5EF4-FFF2-40B4-BE49-F238E27FC236}">
                            <a16:creationId xmlns:a16="http://schemas.microsoft.com/office/drawing/2014/main" id="{84811A03-A441-4C39-A452-41448E041453}"/>
                          </a:ext>
                        </a:extLst>
                      </p:cNvPr>
                      <p:cNvPicPr/>
                      <p:nvPr/>
                    </p:nvPicPr>
                    <p:blipFill>
                      <a:blip r:embed="rId14"/>
                      <a:stretch>
                        <a:fillRect/>
                      </a:stretch>
                    </p:blipFill>
                    <p:spPr>
                      <a:xfrm>
                        <a:off x="2137481" y="6081987"/>
                        <a:ext cx="4654550" cy="503237"/>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F416079A-3ADA-4668-97C5-21FFF0F5CA72}"/>
              </a:ext>
            </a:extLst>
          </p:cNvPr>
          <p:cNvSpPr txBox="1"/>
          <p:nvPr/>
        </p:nvSpPr>
        <p:spPr>
          <a:xfrm>
            <a:off x="6752520" y="6054761"/>
            <a:ext cx="460022" cy="461665"/>
          </a:xfrm>
          <a:prstGeom prst="rect">
            <a:avLst/>
          </a:prstGeom>
          <a:noFill/>
        </p:spPr>
        <p:txBody>
          <a:bodyPr wrap="square">
            <a:spAutoFit/>
          </a:bodyPr>
          <a:lstStyle/>
          <a:p>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cxnSp>
        <p:nvCxnSpPr>
          <p:cNvPr id="17" name="Straight Arrow Connector 16">
            <a:extLst>
              <a:ext uri="{FF2B5EF4-FFF2-40B4-BE49-F238E27FC236}">
                <a16:creationId xmlns:a16="http://schemas.microsoft.com/office/drawing/2014/main" id="{103F62A6-2805-4641-8FE2-3ED855DD9BDD}"/>
              </a:ext>
            </a:extLst>
          </p:cNvPr>
          <p:cNvCxnSpPr/>
          <p:nvPr/>
        </p:nvCxnSpPr>
        <p:spPr>
          <a:xfrm flipV="1">
            <a:off x="2137481" y="6061667"/>
            <a:ext cx="1253062" cy="46730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F157AF7-6C0C-4D93-B061-D74B4286A93C}"/>
              </a:ext>
            </a:extLst>
          </p:cNvPr>
          <p:cNvSpPr txBox="1"/>
          <p:nvPr/>
        </p:nvSpPr>
        <p:spPr>
          <a:xfrm>
            <a:off x="3352644" y="5820546"/>
            <a:ext cx="660555" cy="430887"/>
          </a:xfrm>
          <a:prstGeom prst="rect">
            <a:avLst/>
          </a:prstGeom>
          <a:noFill/>
        </p:spPr>
        <p:txBody>
          <a:bodyPr wrap="square">
            <a:spAutoFit/>
          </a:bodyPr>
          <a:lstStyle/>
          <a:p>
            <a:r>
              <a:rPr lang="en-US" sz="2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38D905B8-FEDE-4470-A050-39DCCF0FD83F}"/>
              </a:ext>
            </a:extLst>
          </p:cNvPr>
          <p:cNvCxnSpPr/>
          <p:nvPr/>
        </p:nvCxnSpPr>
        <p:spPr>
          <a:xfrm flipV="1">
            <a:off x="3475212" y="6089889"/>
            <a:ext cx="1253062" cy="46730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D94EAE8-8FDF-49C9-885D-0313D18A5BE0}"/>
              </a:ext>
            </a:extLst>
          </p:cNvPr>
          <p:cNvSpPr txBox="1"/>
          <p:nvPr/>
        </p:nvSpPr>
        <p:spPr>
          <a:xfrm>
            <a:off x="4690375" y="5848768"/>
            <a:ext cx="660555" cy="430887"/>
          </a:xfrm>
          <a:prstGeom prst="rect">
            <a:avLst/>
          </a:prstGeom>
          <a:noFill/>
        </p:spPr>
        <p:txBody>
          <a:bodyPr wrap="square">
            <a:spAutoFit/>
          </a:bodyPr>
          <a:lstStyle/>
          <a:p>
            <a:r>
              <a:rPr lang="en-US" sz="2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BC1F7A14-2343-4E72-98F5-9407CC3C8B8F}"/>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66895695"/>
      </p:ext>
    </p:extLst>
  </p:cSld>
  <p:clrMapOvr>
    <a:masterClrMapping/>
  </p:clrMapOvr>
  <mc:AlternateContent xmlns:mc="http://schemas.openxmlformats.org/markup-compatibility/2006" xmlns:p14="http://schemas.microsoft.com/office/powerpoint/2010/main">
    <mc:Choice Requires="p14">
      <p:transition spd="slow" p14:dur="2000" advTm="133616"/>
    </mc:Choice>
    <mc:Fallback xmlns="">
      <p:transition spd="slow" advTm="13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24" grpId="0"/>
      <p:bldP spid="2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Describe the concept of change of area or volume</a:t>
            </a:r>
          </a:p>
          <a:p>
            <a:pPr lvl="1"/>
            <a:r>
              <a:rPr lang="en-US" dirty="0"/>
              <a:t>Describe the idea of orientation</a:t>
            </a:r>
          </a:p>
          <a:p>
            <a:pPr lvl="1"/>
            <a:r>
              <a:rPr lang="en-US" dirty="0"/>
              <a:t>See that matrices always change the volume by a fixed ratio</a:t>
            </a:r>
          </a:p>
          <a:p>
            <a:pPr lvl="2"/>
            <a:r>
              <a:rPr lang="en-US" dirty="0"/>
              <a:t>This ratio will be called the determinant</a:t>
            </a:r>
          </a:p>
          <a:p>
            <a:pPr lvl="1"/>
            <a:r>
              <a:rPr lang="en-US" dirty="0"/>
              <a:t>Find the determinant of simple row-operation matrices</a:t>
            </a:r>
          </a:p>
          <a:p>
            <a:pPr lvl="1"/>
            <a:r>
              <a:rPr lang="en-US" dirty="0"/>
              <a:t>Use this to find the determinant of an arbitrary matrix</a:t>
            </a:r>
          </a:p>
          <a:p>
            <a:pPr lvl="1"/>
            <a:r>
              <a:rPr lang="en-US" dirty="0"/>
              <a:t>Look at some consequences</a:t>
            </a:r>
          </a:p>
          <a:p>
            <a:pPr lvl="1"/>
            <a:r>
              <a:rPr lang="en-US" dirty="0"/>
              <a:t>See some simple formulas for calculating the determinant of small matrices</a:t>
            </a:r>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56DD84B1-7F25-4B41-93FE-CA49381ED5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6734"/>
    </mc:Choice>
    <mc:Fallback xmlns="">
      <p:transition spd="slow" advTm="3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operations</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Given </a:t>
            </a:r>
            <a:r>
              <a:rPr lang="en-US" i="1" dirty="0">
                <a:latin typeface="Times New Roman" panose="02020603050405020304" pitchFamily="18" charset="0"/>
              </a:rPr>
              <a:t>D</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where </a:t>
            </a:r>
            <a:r>
              <a:rPr lang="en-US" i="1" dirty="0"/>
              <a:t>D</a:t>
            </a:r>
            <a:r>
              <a:rPr lang="en-US" dirty="0"/>
              <a:t> is a diagonal matrix, then the 	determinant is the product of the diagonal entries.</a:t>
            </a:r>
          </a:p>
          <a:p>
            <a:pPr marL="0" indent="0">
              <a:buNone/>
            </a:pPr>
            <a:r>
              <a:rPr lang="en-US" dirty="0"/>
              <a:t>Proof:</a:t>
            </a:r>
          </a:p>
          <a:p>
            <a:pPr marL="0" indent="0">
              <a:buNone/>
            </a:pPr>
            <a:r>
              <a:rPr lang="en-US" dirty="0"/>
              <a:t>	A diagonal matrix </a:t>
            </a:r>
            <a:r>
              <a:rPr lang="en-US" i="1" dirty="0"/>
              <a:t>D</a:t>
            </a:r>
            <a:r>
              <a:rPr lang="en-US" dirty="0"/>
              <a:t> is the product of </a:t>
            </a:r>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8" name="Object 7">
            <a:extLst>
              <a:ext uri="{FF2B5EF4-FFF2-40B4-BE49-F238E27FC236}">
                <a16:creationId xmlns:a16="http://schemas.microsoft.com/office/drawing/2014/main" id="{95B354B0-6501-4F81-A739-65DFB2C576A0}"/>
              </a:ext>
            </a:extLst>
          </p:cNvPr>
          <p:cNvGraphicFramePr>
            <a:graphicFrameLocks noChangeAspect="1"/>
          </p:cNvGraphicFramePr>
          <p:nvPr>
            <p:extLst>
              <p:ext uri="{D42A27DB-BD31-4B8C-83A1-F6EECF244321}">
                <p14:modId xmlns:p14="http://schemas.microsoft.com/office/powerpoint/2010/main" val="2472173445"/>
              </p:ext>
            </p:extLst>
          </p:nvPr>
        </p:nvGraphicFramePr>
        <p:xfrm>
          <a:off x="1565275" y="4391025"/>
          <a:ext cx="5238750" cy="593725"/>
        </p:xfrm>
        <a:graphic>
          <a:graphicData uri="http://schemas.openxmlformats.org/presentationml/2006/ole">
            <mc:AlternateContent xmlns:mc="http://schemas.openxmlformats.org/markup-compatibility/2006">
              <mc:Choice xmlns:v="urn:schemas-microsoft-com:vml" Requires="v">
                <p:oleObj name="Equation" r:id="rId5" imgW="2361960" imgH="266400" progId="Equation.DSMT4">
                  <p:embed/>
                </p:oleObj>
              </mc:Choice>
              <mc:Fallback>
                <p:oleObj name="Equation" r:id="rId5" imgW="2361960" imgH="266400" progId="Equation.DSMT4">
                  <p:embed/>
                  <p:pic>
                    <p:nvPicPr>
                      <p:cNvPr id="14" name="Object 13">
                        <a:extLst>
                          <a:ext uri="{FF2B5EF4-FFF2-40B4-BE49-F238E27FC236}">
                            <a16:creationId xmlns:a16="http://schemas.microsoft.com/office/drawing/2014/main" id="{97B89CE2-4366-4A44-A79F-9E2E6D7424DA}"/>
                          </a:ext>
                        </a:extLst>
                      </p:cNvPr>
                      <p:cNvPicPr/>
                      <p:nvPr/>
                    </p:nvPicPr>
                    <p:blipFill>
                      <a:blip r:embed="rId6"/>
                      <a:stretch>
                        <a:fillRect/>
                      </a:stretch>
                    </p:blipFill>
                    <p:spPr>
                      <a:xfrm>
                        <a:off x="1565275" y="4391025"/>
                        <a:ext cx="5238750" cy="5937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7A1399B-A5D8-48D0-9A44-C0BE3AC401EA}"/>
              </a:ext>
            </a:extLst>
          </p:cNvPr>
          <p:cNvGraphicFramePr>
            <a:graphicFrameLocks noChangeAspect="1"/>
          </p:cNvGraphicFramePr>
          <p:nvPr>
            <p:extLst>
              <p:ext uri="{D42A27DB-BD31-4B8C-83A1-F6EECF244321}">
                <p14:modId xmlns:p14="http://schemas.microsoft.com/office/powerpoint/2010/main" val="2152555575"/>
              </p:ext>
            </p:extLst>
          </p:nvPr>
        </p:nvGraphicFramePr>
        <p:xfrm>
          <a:off x="2613025" y="3622675"/>
          <a:ext cx="3492500" cy="481013"/>
        </p:xfrm>
        <a:graphic>
          <a:graphicData uri="http://schemas.openxmlformats.org/presentationml/2006/ole">
            <mc:AlternateContent xmlns:mc="http://schemas.openxmlformats.org/markup-compatibility/2006">
              <mc:Choice xmlns:v="urn:schemas-microsoft-com:vml" Requires="v">
                <p:oleObj name="Equation" r:id="rId7" imgW="1574640" imgH="215640" progId="Equation.DSMT4">
                  <p:embed/>
                </p:oleObj>
              </mc:Choice>
              <mc:Fallback>
                <p:oleObj name="Equation" r:id="rId7" imgW="1574640" imgH="215640" progId="Equation.DSMT4">
                  <p:embed/>
                  <p:pic>
                    <p:nvPicPr>
                      <p:cNvPr id="8" name="Object 7">
                        <a:extLst>
                          <a:ext uri="{FF2B5EF4-FFF2-40B4-BE49-F238E27FC236}">
                            <a16:creationId xmlns:a16="http://schemas.microsoft.com/office/drawing/2014/main" id="{95B354B0-6501-4F81-A739-65DFB2C576A0}"/>
                          </a:ext>
                        </a:extLst>
                      </p:cNvPr>
                      <p:cNvPicPr/>
                      <p:nvPr/>
                    </p:nvPicPr>
                    <p:blipFill>
                      <a:blip r:embed="rId8"/>
                      <a:stretch>
                        <a:fillRect/>
                      </a:stretch>
                    </p:blipFill>
                    <p:spPr>
                      <a:xfrm>
                        <a:off x="2613025" y="3622675"/>
                        <a:ext cx="3492500" cy="4810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6DF36EE-702F-4BFD-9646-ED1940656796}"/>
              </a:ext>
            </a:extLst>
          </p:cNvPr>
          <p:cNvGraphicFramePr>
            <a:graphicFrameLocks noChangeAspect="1"/>
          </p:cNvGraphicFramePr>
          <p:nvPr>
            <p:extLst>
              <p:ext uri="{D42A27DB-BD31-4B8C-83A1-F6EECF244321}">
                <p14:modId xmlns:p14="http://schemas.microsoft.com/office/powerpoint/2010/main" val="2535787173"/>
              </p:ext>
            </p:extLst>
          </p:nvPr>
        </p:nvGraphicFramePr>
        <p:xfrm>
          <a:off x="2465564" y="4918075"/>
          <a:ext cx="5942013" cy="593725"/>
        </p:xfrm>
        <a:graphic>
          <a:graphicData uri="http://schemas.openxmlformats.org/presentationml/2006/ole">
            <mc:AlternateContent xmlns:mc="http://schemas.openxmlformats.org/markup-compatibility/2006">
              <mc:Choice xmlns:v="urn:schemas-microsoft-com:vml" Requires="v">
                <p:oleObj name="Equation" r:id="rId9" imgW="2679480" imgH="266400" progId="Equation.DSMT4">
                  <p:embed/>
                </p:oleObj>
              </mc:Choice>
              <mc:Fallback>
                <p:oleObj name="Equation" r:id="rId9" imgW="2679480" imgH="266400" progId="Equation.DSMT4">
                  <p:embed/>
                  <p:pic>
                    <p:nvPicPr>
                      <p:cNvPr id="8" name="Object 7">
                        <a:extLst>
                          <a:ext uri="{FF2B5EF4-FFF2-40B4-BE49-F238E27FC236}">
                            <a16:creationId xmlns:a16="http://schemas.microsoft.com/office/drawing/2014/main" id="{95B354B0-6501-4F81-A739-65DFB2C576A0}"/>
                          </a:ext>
                        </a:extLst>
                      </p:cNvPr>
                      <p:cNvPicPr/>
                      <p:nvPr/>
                    </p:nvPicPr>
                    <p:blipFill>
                      <a:blip r:embed="rId10"/>
                      <a:stretch>
                        <a:fillRect/>
                      </a:stretch>
                    </p:blipFill>
                    <p:spPr>
                      <a:xfrm>
                        <a:off x="2465564" y="4918075"/>
                        <a:ext cx="5942013" cy="5937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F27180C-3642-4EFA-95BF-66D5D8A0455B}"/>
              </a:ext>
            </a:extLst>
          </p:cNvPr>
          <p:cNvGraphicFramePr>
            <a:graphicFrameLocks noChangeAspect="1"/>
          </p:cNvGraphicFramePr>
          <p:nvPr>
            <p:extLst>
              <p:ext uri="{D42A27DB-BD31-4B8C-83A1-F6EECF244321}">
                <p14:modId xmlns:p14="http://schemas.microsoft.com/office/powerpoint/2010/main" val="1976718049"/>
              </p:ext>
            </p:extLst>
          </p:nvPr>
        </p:nvGraphicFramePr>
        <p:xfrm>
          <a:off x="2508251" y="5468938"/>
          <a:ext cx="2451100" cy="452437"/>
        </p:xfrm>
        <a:graphic>
          <a:graphicData uri="http://schemas.openxmlformats.org/presentationml/2006/ole">
            <mc:AlternateContent xmlns:mc="http://schemas.openxmlformats.org/markup-compatibility/2006">
              <mc:Choice xmlns:v="urn:schemas-microsoft-com:vml" Requires="v">
                <p:oleObj name="Equation" r:id="rId11" imgW="1104840" imgH="203040" progId="Equation.DSMT4">
                  <p:embed/>
                </p:oleObj>
              </mc:Choice>
              <mc:Fallback>
                <p:oleObj name="Equation" r:id="rId11" imgW="1104840" imgH="203040" progId="Equation.DSMT4">
                  <p:embed/>
                  <p:pic>
                    <p:nvPicPr>
                      <p:cNvPr id="10" name="Object 9">
                        <a:extLst>
                          <a:ext uri="{FF2B5EF4-FFF2-40B4-BE49-F238E27FC236}">
                            <a16:creationId xmlns:a16="http://schemas.microsoft.com/office/drawing/2014/main" id="{46DF36EE-702F-4BFD-9646-ED1940656796}"/>
                          </a:ext>
                        </a:extLst>
                      </p:cNvPr>
                      <p:cNvPicPr/>
                      <p:nvPr/>
                    </p:nvPicPr>
                    <p:blipFill>
                      <a:blip r:embed="rId12"/>
                      <a:stretch>
                        <a:fillRect/>
                      </a:stretch>
                    </p:blipFill>
                    <p:spPr>
                      <a:xfrm>
                        <a:off x="2508251" y="5468938"/>
                        <a:ext cx="2451100" cy="45243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6F3C3A5B-AB28-4762-A420-33CD61646C9F}"/>
              </a:ext>
            </a:extLst>
          </p:cNvPr>
          <p:cNvSpPr txBox="1"/>
          <p:nvPr/>
        </p:nvSpPr>
        <p:spPr>
          <a:xfrm>
            <a:off x="4897265" y="5501216"/>
            <a:ext cx="399345" cy="400110"/>
          </a:xfrm>
          <a:prstGeom prst="rect">
            <a:avLst/>
          </a:prstGeom>
          <a:noFill/>
        </p:spPr>
        <p:txBody>
          <a:bodyPr wrap="square">
            <a:spAutoFit/>
          </a:bodyPr>
          <a:lstStyle/>
          <a:p>
            <a:r>
              <a:rPr lang="en-US" sz="2000" b="0" i="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B3B1A2D1-9E09-4316-B719-E26D545D818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99827364"/>
      </p:ext>
    </p:extLst>
  </p:cSld>
  <p:clrMapOvr>
    <a:masterClrMapping/>
  </p:clrMapOvr>
  <mc:AlternateContent xmlns:mc="http://schemas.openxmlformats.org/markup-compatibility/2006" xmlns:p14="http://schemas.microsoft.com/office/powerpoint/2010/main">
    <mc:Choice Requires="p14">
      <p:transition spd="slow" p14:dur="2000" advTm="77856"/>
    </mc:Choice>
    <mc:Fallback xmlns="">
      <p:transition spd="slow" advTm="77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7"/>
                </p:tgtEl>
              </p:cMediaNode>
            </p:audio>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44B25-D69A-4A8B-9250-7F5A8C845B54}"/>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7AC4E450-C3B4-48CD-B1D8-80675898A99D}"/>
              </a:ext>
            </a:extLst>
          </p:cNvPr>
          <p:cNvSpPr>
            <a:spLocks noGrp="1"/>
          </p:cNvSpPr>
          <p:nvPr>
            <p:ph idx="1"/>
          </p:nvPr>
        </p:nvSpPr>
        <p:spPr/>
        <p:txBody>
          <a:bodyPr/>
          <a:lstStyle/>
          <a:p>
            <a:r>
              <a:rPr lang="en-US" dirty="0"/>
              <a:t>For example,</a:t>
            </a:r>
          </a:p>
          <a:p>
            <a:pPr lvl="1"/>
            <a:r>
              <a:rPr lang="en-US" dirty="0"/>
              <a:t>Given the </a:t>
            </a:r>
            <a:r>
              <a:rPr lang="en-US" dirty="0">
                <a:latin typeface="Times New Roman" panose="02020603050405020304" pitchFamily="18" charset="0"/>
              </a:rPr>
              <a:t>2 × 2 </a:t>
            </a:r>
            <a:r>
              <a:rPr lang="en-US" dirty="0"/>
              <a:t>diagonal matrix</a:t>
            </a:r>
          </a:p>
          <a:p>
            <a:pPr lvl="1"/>
            <a:endParaRPr lang="en-US" dirty="0"/>
          </a:p>
          <a:p>
            <a:pPr lvl="1"/>
            <a:endParaRPr lang="en-US" dirty="0"/>
          </a:p>
          <a:p>
            <a:pPr marL="457200" lvl="1" indent="0">
              <a:buNone/>
            </a:pPr>
            <a:endParaRPr lang="en-US" dirty="0"/>
          </a:p>
          <a:p>
            <a:r>
              <a:rPr lang="en-US" dirty="0"/>
              <a:t>Thus, the determinant of the matrix is </a:t>
            </a:r>
            <a:r>
              <a:rPr lang="en-US" dirty="0">
                <a:latin typeface="Times New Roman" panose="02020603050405020304" pitchFamily="18" charset="0"/>
              </a:rPr>
              <a:t>–1.5</a:t>
            </a:r>
          </a:p>
        </p:txBody>
      </p:sp>
      <p:sp>
        <p:nvSpPr>
          <p:cNvPr id="4" name="Footer Placeholder 3">
            <a:extLst>
              <a:ext uri="{FF2B5EF4-FFF2-40B4-BE49-F238E27FC236}">
                <a16:creationId xmlns:a16="http://schemas.microsoft.com/office/drawing/2014/main" id="{0AB25E12-F713-47E9-86A0-7C37EA202281}"/>
              </a:ext>
            </a:extLst>
          </p:cNvPr>
          <p:cNvSpPr>
            <a:spLocks noGrp="1"/>
          </p:cNvSpPr>
          <p:nvPr>
            <p:ph type="ftr" sz="quarter" idx="11"/>
          </p:nvPr>
        </p:nvSpPr>
        <p:spPr/>
        <p:txBody>
          <a:bodyPr/>
          <a:lstStyle/>
          <a:p>
            <a:r>
              <a:rPr lang="en-US"/>
              <a:t>The determinant</a:t>
            </a:r>
            <a:endParaRPr lang="en-CA" dirty="0"/>
          </a:p>
        </p:txBody>
      </p:sp>
      <p:sp>
        <p:nvSpPr>
          <p:cNvPr id="5" name="Slide Number Placeholder 4">
            <a:extLst>
              <a:ext uri="{FF2B5EF4-FFF2-40B4-BE49-F238E27FC236}">
                <a16:creationId xmlns:a16="http://schemas.microsoft.com/office/drawing/2014/main" id="{EB6D406E-8CD1-4591-9BA1-9BA6FB6F2C18}"/>
              </a:ext>
            </a:extLst>
          </p:cNvPr>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16" name="Object 15">
            <a:extLst>
              <a:ext uri="{FF2B5EF4-FFF2-40B4-BE49-F238E27FC236}">
                <a16:creationId xmlns:a16="http://schemas.microsoft.com/office/drawing/2014/main" id="{6C22D10E-CE04-42B9-A98E-262AE2EC30D6}"/>
              </a:ext>
            </a:extLst>
          </p:cNvPr>
          <p:cNvGraphicFramePr>
            <a:graphicFrameLocks noChangeAspect="1"/>
          </p:cNvGraphicFramePr>
          <p:nvPr>
            <p:extLst>
              <p:ext uri="{D42A27DB-BD31-4B8C-83A1-F6EECF244321}">
                <p14:modId xmlns:p14="http://schemas.microsoft.com/office/powerpoint/2010/main" val="2886449523"/>
              </p:ext>
            </p:extLst>
          </p:nvPr>
        </p:nvGraphicFramePr>
        <p:xfrm>
          <a:off x="4084991" y="2514600"/>
          <a:ext cx="1414462" cy="914400"/>
        </p:xfrm>
        <a:graphic>
          <a:graphicData uri="http://schemas.openxmlformats.org/presentationml/2006/ole">
            <mc:AlternateContent xmlns:mc="http://schemas.openxmlformats.org/markup-compatibility/2006">
              <mc:Choice xmlns:v="urn:schemas-microsoft-com:vml" Requires="v">
                <p:oleObj name="Equation" r:id="rId5" imgW="609480" imgH="393480" progId="Equation.DSMT4">
                  <p:embed/>
                </p:oleObj>
              </mc:Choice>
              <mc:Fallback>
                <p:oleObj name="Equation" r:id="rId5" imgW="609480" imgH="393480" progId="Equation.DSMT4">
                  <p:embed/>
                  <p:pic>
                    <p:nvPicPr>
                      <p:cNvPr id="16" name="Object 15">
                        <a:extLst>
                          <a:ext uri="{FF2B5EF4-FFF2-40B4-BE49-F238E27FC236}">
                            <a16:creationId xmlns:a16="http://schemas.microsoft.com/office/drawing/2014/main" id="{6C22D10E-CE04-42B9-A98E-262AE2EC30D6}"/>
                          </a:ext>
                        </a:extLst>
                      </p:cNvPr>
                      <p:cNvPicPr/>
                      <p:nvPr/>
                    </p:nvPicPr>
                    <p:blipFill>
                      <a:blip r:embed="rId6"/>
                      <a:stretch>
                        <a:fillRect/>
                      </a:stretch>
                    </p:blipFill>
                    <p:spPr>
                      <a:xfrm>
                        <a:off x="4084991" y="2514600"/>
                        <a:ext cx="1414462" cy="914400"/>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2B29495F-B34C-41DC-9506-CD4CCA5E44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99961548"/>
      </p:ext>
    </p:extLst>
  </p:cSld>
  <p:clrMapOvr>
    <a:masterClrMapping/>
  </p:clrMapOvr>
  <mc:AlternateContent xmlns:mc="http://schemas.openxmlformats.org/markup-compatibility/2006" xmlns:p14="http://schemas.microsoft.com/office/powerpoint/2010/main">
    <mc:Choice Requires="p14">
      <p:transition spd="slow" p14:dur="2000" advTm="52103"/>
    </mc:Choice>
    <mc:Fallback xmlns="">
      <p:transition spd="slow" advTm="5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2FC5-0AC2-45D2-86C7-81C274F899AD}"/>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4EA0B5D7-0FA0-48A2-9332-93C760B1BCE9}"/>
              </a:ext>
            </a:extLst>
          </p:cNvPr>
          <p:cNvSpPr>
            <a:spLocks noGrp="1"/>
          </p:cNvSpPr>
          <p:nvPr>
            <p:ph idx="1"/>
          </p:nvPr>
        </p:nvSpPr>
        <p:spPr/>
        <p:txBody>
          <a:bodyPr/>
          <a:lstStyle/>
          <a:p>
            <a:r>
              <a:rPr lang="en-US" dirty="0"/>
              <a:t>Let us check that result</a:t>
            </a:r>
          </a:p>
        </p:txBody>
      </p:sp>
      <p:sp>
        <p:nvSpPr>
          <p:cNvPr id="4" name="Footer Placeholder 3">
            <a:extLst>
              <a:ext uri="{FF2B5EF4-FFF2-40B4-BE49-F238E27FC236}">
                <a16:creationId xmlns:a16="http://schemas.microsoft.com/office/drawing/2014/main" id="{2B67F008-8F22-4EB5-A56B-3EDECAE12FAB}"/>
              </a:ext>
            </a:extLst>
          </p:cNvPr>
          <p:cNvSpPr>
            <a:spLocks noGrp="1"/>
          </p:cNvSpPr>
          <p:nvPr>
            <p:ph type="ftr" sz="quarter" idx="11"/>
          </p:nvPr>
        </p:nvSpPr>
        <p:spPr/>
        <p:txBody>
          <a:bodyPr/>
          <a:lstStyle/>
          <a:p>
            <a:r>
              <a:rPr lang="en-US"/>
              <a:t>The determinant</a:t>
            </a:r>
            <a:endParaRPr lang="en-CA" dirty="0"/>
          </a:p>
        </p:txBody>
      </p:sp>
      <p:sp>
        <p:nvSpPr>
          <p:cNvPr id="5" name="Slide Number Placeholder 4">
            <a:extLst>
              <a:ext uri="{FF2B5EF4-FFF2-40B4-BE49-F238E27FC236}">
                <a16:creationId xmlns:a16="http://schemas.microsoft.com/office/drawing/2014/main" id="{48BB7D3C-29A0-48EE-97EF-D1C6779D8CCC}"/>
              </a:ext>
            </a:extLst>
          </p:cNvPr>
          <p:cNvSpPr>
            <a:spLocks noGrp="1"/>
          </p:cNvSpPr>
          <p:nvPr>
            <p:ph type="sldNum" sz="quarter" idx="12"/>
          </p:nvPr>
        </p:nvSpPr>
        <p:spPr/>
        <p:txBody>
          <a:bodyPr/>
          <a:lstStyle/>
          <a:p>
            <a:fld id="{42EF6DC8-DA9C-4533-8A40-BB00A2545AF8}" type="slidenum">
              <a:rPr lang="en-CA" smtClean="0"/>
              <a:pPr/>
              <a:t>22</a:t>
            </a:fld>
            <a:endParaRPr lang="en-CA"/>
          </a:p>
        </p:txBody>
      </p:sp>
      <p:cxnSp>
        <p:nvCxnSpPr>
          <p:cNvPr id="9" name="Straight Connector 8">
            <a:extLst>
              <a:ext uri="{FF2B5EF4-FFF2-40B4-BE49-F238E27FC236}">
                <a16:creationId xmlns:a16="http://schemas.microsoft.com/office/drawing/2014/main" id="{A19879D9-4027-4A8F-A014-84DBFC96D54A}"/>
              </a:ext>
            </a:extLst>
          </p:cNvPr>
          <p:cNvCxnSpPr>
            <a:cxnSpLocks/>
          </p:cNvCxnSpPr>
          <p:nvPr/>
        </p:nvCxnSpPr>
        <p:spPr>
          <a:xfrm>
            <a:off x="2034791" y="2926644"/>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3DF44D-806A-4F04-B0E0-00421687ED28}"/>
              </a:ext>
            </a:extLst>
          </p:cNvPr>
          <p:cNvCxnSpPr>
            <a:cxnSpLocks/>
          </p:cNvCxnSpPr>
          <p:nvPr/>
        </p:nvCxnSpPr>
        <p:spPr>
          <a:xfrm flipH="1">
            <a:off x="561591" y="4298244"/>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A5E97FA-DBA9-4647-A5B3-10AB69546796}"/>
              </a:ext>
            </a:extLst>
          </p:cNvPr>
          <p:cNvSpPr txBox="1"/>
          <p:nvPr/>
        </p:nvSpPr>
        <p:spPr>
          <a:xfrm>
            <a:off x="3156976" y="4330466"/>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D7A3803-EACC-4A69-8E5A-6376AFFD56DB}"/>
              </a:ext>
            </a:extLst>
          </p:cNvPr>
          <p:cNvSpPr txBox="1"/>
          <p:nvPr/>
        </p:nvSpPr>
        <p:spPr>
          <a:xfrm>
            <a:off x="1681699" y="2901599"/>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755F7455-080E-4C41-A548-AFABB3997E5E}"/>
              </a:ext>
            </a:extLst>
          </p:cNvPr>
          <p:cNvCxnSpPr>
            <a:cxnSpLocks/>
          </p:cNvCxnSpPr>
          <p:nvPr/>
        </p:nvCxnSpPr>
        <p:spPr>
          <a:xfrm>
            <a:off x="5249443" y="2926644"/>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6AD95D-0973-4C8F-9298-79E6432CF1F0}"/>
              </a:ext>
            </a:extLst>
          </p:cNvPr>
          <p:cNvCxnSpPr>
            <a:cxnSpLocks/>
          </p:cNvCxnSpPr>
          <p:nvPr/>
        </p:nvCxnSpPr>
        <p:spPr>
          <a:xfrm flipH="1">
            <a:off x="3776243" y="4298244"/>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1" name="Object 30">
            <a:extLst>
              <a:ext uri="{FF2B5EF4-FFF2-40B4-BE49-F238E27FC236}">
                <a16:creationId xmlns:a16="http://schemas.microsoft.com/office/drawing/2014/main" id="{ABD36CCD-1254-469E-ADCA-FC6F4DAAF26B}"/>
              </a:ext>
            </a:extLst>
          </p:cNvPr>
          <p:cNvGraphicFramePr>
            <a:graphicFrameLocks noChangeAspect="1"/>
          </p:cNvGraphicFramePr>
          <p:nvPr>
            <p:extLst>
              <p:ext uri="{D42A27DB-BD31-4B8C-83A1-F6EECF244321}">
                <p14:modId xmlns:p14="http://schemas.microsoft.com/office/powerpoint/2010/main" val="3501977868"/>
              </p:ext>
            </p:extLst>
          </p:nvPr>
        </p:nvGraphicFramePr>
        <p:xfrm>
          <a:off x="3105150" y="2051050"/>
          <a:ext cx="1412875" cy="914400"/>
        </p:xfrm>
        <a:graphic>
          <a:graphicData uri="http://schemas.openxmlformats.org/presentationml/2006/ole">
            <mc:AlternateContent xmlns:mc="http://schemas.openxmlformats.org/markup-compatibility/2006">
              <mc:Choice xmlns:v="urn:schemas-microsoft-com:vml" Requires="v">
                <p:oleObj name="Equation" r:id="rId5" imgW="609480" imgH="393480" progId="Equation.DSMT4">
                  <p:embed/>
                </p:oleObj>
              </mc:Choice>
              <mc:Fallback>
                <p:oleObj name="Equation" r:id="rId5" imgW="609480" imgH="393480" progId="Equation.DSMT4">
                  <p:embed/>
                  <p:pic>
                    <p:nvPicPr>
                      <p:cNvPr id="31" name="Object 30">
                        <a:extLst>
                          <a:ext uri="{FF2B5EF4-FFF2-40B4-BE49-F238E27FC236}">
                            <a16:creationId xmlns:a16="http://schemas.microsoft.com/office/drawing/2014/main" id="{ABD36CCD-1254-469E-ADCA-FC6F4DAAF26B}"/>
                          </a:ext>
                        </a:extLst>
                      </p:cNvPr>
                      <p:cNvPicPr/>
                      <p:nvPr/>
                    </p:nvPicPr>
                    <p:blipFill>
                      <a:blip r:embed="rId6"/>
                      <a:stretch>
                        <a:fillRect/>
                      </a:stretch>
                    </p:blipFill>
                    <p:spPr>
                      <a:xfrm>
                        <a:off x="3105150" y="2051050"/>
                        <a:ext cx="1412875" cy="914400"/>
                      </a:xfrm>
                      <a:prstGeom prst="rect">
                        <a:avLst/>
                      </a:prstGeom>
                    </p:spPr>
                  </p:pic>
                </p:oleObj>
              </mc:Fallback>
            </mc:AlternateContent>
          </a:graphicData>
        </a:graphic>
      </p:graphicFrame>
      <p:pic>
        <p:nvPicPr>
          <p:cNvPr id="532486" name="Picture 6">
            <a:extLst>
              <a:ext uri="{FF2B5EF4-FFF2-40B4-BE49-F238E27FC236}">
                <a16:creationId xmlns:a16="http://schemas.microsoft.com/office/drawing/2014/main" id="{F1300D54-A285-4973-B485-004569A1A5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2574"/>
          <a:stretch/>
        </p:blipFill>
        <p:spPr bwMode="auto">
          <a:xfrm>
            <a:off x="2055578" y="3126451"/>
            <a:ext cx="1263356" cy="115568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E372CB8-7687-4633-8DAD-D1907908FD19}"/>
              </a:ext>
            </a:extLst>
          </p:cNvPr>
          <p:cNvSpPr txBox="1"/>
          <p:nvPr/>
        </p:nvSpPr>
        <p:spPr>
          <a:xfrm>
            <a:off x="4904677" y="2918531"/>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pic>
        <p:nvPicPr>
          <p:cNvPr id="24" name="Picture 6">
            <a:extLst>
              <a:ext uri="{FF2B5EF4-FFF2-40B4-BE49-F238E27FC236}">
                <a16:creationId xmlns:a16="http://schemas.microsoft.com/office/drawing/2014/main" id="{DF7BE720-BEF8-4DA0-A7AC-55E79132607F}"/>
              </a:ext>
            </a:extLst>
          </p:cNvPr>
          <p:cNvPicPr>
            <a:picLocks noChangeArrowheads="1"/>
          </p:cNvPicPr>
          <p:nvPr/>
        </p:nvPicPr>
        <p:blipFill rotWithShape="1">
          <a:blip r:embed="rId7">
            <a:extLst>
              <a:ext uri="{28A0092B-C50C-407E-A947-70E740481C1C}">
                <a14:useLocalDpi xmlns:a14="http://schemas.microsoft.com/office/drawing/2010/main" val="0"/>
              </a:ext>
            </a:extLst>
          </a:blip>
          <a:srcRect r="62574"/>
          <a:stretch/>
        </p:blipFill>
        <p:spPr bwMode="auto">
          <a:xfrm flipV="1">
            <a:off x="5263835" y="4309532"/>
            <a:ext cx="3810384" cy="57772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60ADFFD-EA90-4D83-87A9-B014B69CE09A}"/>
              </a:ext>
            </a:extLst>
          </p:cNvPr>
          <p:cNvSpPr txBox="1"/>
          <p:nvPr/>
        </p:nvSpPr>
        <p:spPr>
          <a:xfrm>
            <a:off x="6379954" y="4347398"/>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BA5E8D49-5191-4A1E-A073-4E7AE6277CC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
        <p:nvSpPr>
          <p:cNvPr id="29" name="TextBox 28">
            <a:extLst>
              <a:ext uri="{FF2B5EF4-FFF2-40B4-BE49-F238E27FC236}">
                <a16:creationId xmlns:a16="http://schemas.microsoft.com/office/drawing/2014/main" id="{D813FE72-71ED-49E1-BD1D-82B4BF1BCF94}"/>
              </a:ext>
            </a:extLst>
          </p:cNvPr>
          <p:cNvSpPr txBox="1"/>
          <p:nvPr/>
        </p:nvSpPr>
        <p:spPr>
          <a:xfrm>
            <a:off x="5892008" y="6334668"/>
            <a:ext cx="1661272" cy="369332"/>
          </a:xfrm>
          <a:prstGeom prst="rect">
            <a:avLst/>
          </a:prstGeom>
          <a:noFill/>
        </p:spPr>
        <p:txBody>
          <a:bodyPr wrap="square">
            <a:spAutoFit/>
          </a:bodyPr>
          <a:lstStyle/>
          <a:p>
            <a:r>
              <a:rPr lang="en-US" dirty="0">
                <a:solidFill>
                  <a:schemeClr val="tx1">
                    <a:lumMod val="50000"/>
                    <a:lumOff val="50000"/>
                  </a:schemeClr>
                </a:solidFill>
              </a:rPr>
              <a:t>Marius Loots</a:t>
            </a:r>
          </a:p>
        </p:txBody>
      </p:sp>
    </p:spTree>
    <p:custDataLst>
      <p:tags r:id="rId1"/>
    </p:custDataLst>
    <p:extLst>
      <p:ext uri="{BB962C8B-B14F-4D97-AF65-F5344CB8AC3E}">
        <p14:creationId xmlns:p14="http://schemas.microsoft.com/office/powerpoint/2010/main" val="3006976089"/>
      </p:ext>
    </p:extLst>
  </p:cSld>
  <p:clrMapOvr>
    <a:masterClrMapping/>
  </p:clrMapOvr>
  <mc:AlternateContent xmlns:mc="http://schemas.openxmlformats.org/markup-compatibility/2006" xmlns:p14="http://schemas.microsoft.com/office/powerpoint/2010/main">
    <mc:Choice Requires="p14">
      <p:transition spd="slow" p14:dur="2000" advTm="43841"/>
    </mc:Choice>
    <mc:Fallback xmlns="">
      <p:transition spd="slow" advTm="4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23"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Row-echelon form</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Given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if </a:t>
            </a:r>
            <a:r>
              <a:rPr lang="en-US" i="1" dirty="0"/>
              <a:t>A</a:t>
            </a:r>
            <a:r>
              <a:rPr lang="en-US" dirty="0"/>
              <a:t> is in row-echelon form,</a:t>
            </a:r>
            <a:br>
              <a:rPr lang="en-US" dirty="0"/>
            </a:br>
            <a:r>
              <a:rPr lang="en-US" dirty="0"/>
              <a:t>	the determinant is the product of the diagonal entries</a:t>
            </a:r>
          </a:p>
          <a:p>
            <a:pPr lvl="1"/>
            <a:endParaRPr lang="en-US" dirty="0"/>
          </a:p>
          <a:p>
            <a:pPr marL="0" indent="0">
              <a:buNone/>
            </a:pPr>
            <a:r>
              <a:rPr lang="en-US" dirty="0"/>
              <a:t>Sketch:</a:t>
            </a:r>
          </a:p>
          <a:p>
            <a:pPr marL="0" indent="0">
              <a:buNone/>
            </a:pPr>
            <a:r>
              <a:rPr lang="en-US" dirty="0"/>
              <a:t>	If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n</a:t>
            </a:r>
            <a:r>
              <a:rPr lang="en-US" dirty="0"/>
              <a:t>, then start with the identity matrix.</a:t>
            </a:r>
          </a:p>
          <a:p>
            <a:pPr marL="0" indent="0">
              <a:buNone/>
            </a:pPr>
            <a:r>
              <a:rPr lang="en-US" dirty="0"/>
              <a:t>	Multiply each Row </a:t>
            </a:r>
            <a:r>
              <a:rPr lang="en-US" i="1" dirty="0"/>
              <a:t>k</a:t>
            </a:r>
            <a:r>
              <a:rPr lang="en-US" dirty="0"/>
              <a:t> by the non-zero </a:t>
            </a:r>
            <a:r>
              <a:rPr lang="en-US" i="1" dirty="0" err="1"/>
              <a:t>a</a:t>
            </a:r>
            <a:r>
              <a:rPr lang="en-US" i="1" baseline="-25000" dirty="0" err="1"/>
              <a:t>k,k</a:t>
            </a:r>
            <a:r>
              <a:rPr lang="en-US" i="1" baseline="-25000" dirty="0"/>
              <a:t> </a:t>
            </a:r>
            <a:r>
              <a:rPr lang="en-US" dirty="0"/>
              <a:t>.</a:t>
            </a:r>
          </a:p>
          <a:p>
            <a:pPr marL="0" indent="0">
              <a:buNone/>
            </a:pPr>
            <a:r>
              <a:rPr lang="en-US" dirty="0"/>
              <a:t>	Following this, you can add a multiple of subsequent rows 	onto previous rows to fill in the balance. The first </a:t>
            </a:r>
            <a:r>
              <a:rPr lang="en-US" i="1" dirty="0"/>
              <a:t>n</a:t>
            </a:r>
            <a:r>
              <a:rPr lang="en-US" dirty="0"/>
              <a:t> row</a:t>
            </a:r>
            <a:br>
              <a:rPr lang="en-US" dirty="0"/>
            </a:br>
            <a:r>
              <a:rPr lang="en-US" dirty="0"/>
              <a:t>	operations have determinant </a:t>
            </a:r>
            <a:r>
              <a:rPr lang="en-US" i="1" dirty="0" err="1"/>
              <a:t>a</a:t>
            </a:r>
            <a:r>
              <a:rPr lang="en-US" i="1" baseline="-25000" dirty="0" err="1"/>
              <a:t>k,k</a:t>
            </a:r>
            <a:r>
              <a:rPr lang="en-US" dirty="0"/>
              <a:t> each, and the balance have 	determinant 1, so the overall determinant is the product of 	the diagonal entries.</a:t>
            </a:r>
          </a:p>
          <a:p>
            <a:pPr marL="0" indent="0">
              <a:buNone/>
            </a:pPr>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23</a:t>
            </a:fld>
            <a:endParaRPr lang="en-CA"/>
          </a:p>
        </p:txBody>
      </p:sp>
      <p:pic>
        <p:nvPicPr>
          <p:cNvPr id="8" name="Audio 7">
            <a:hlinkClick r:id="" action="ppaction://media"/>
            <a:extLst>
              <a:ext uri="{FF2B5EF4-FFF2-40B4-BE49-F238E27FC236}">
                <a16:creationId xmlns:a16="http://schemas.microsoft.com/office/drawing/2014/main" id="{7BDBB1A6-4C48-4A9E-AD99-1472493A628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85709202"/>
      </p:ext>
    </p:extLst>
  </p:cSld>
  <p:clrMapOvr>
    <a:masterClrMapping/>
  </p:clrMapOvr>
  <mc:AlternateContent xmlns:mc="http://schemas.openxmlformats.org/markup-compatibility/2006" xmlns:p14="http://schemas.microsoft.com/office/powerpoint/2010/main">
    <mc:Choice Requires="p14">
      <p:transition spd="slow" p14:dur="2000" advTm="111295"/>
    </mc:Choice>
    <mc:Fallback xmlns="">
      <p:transition spd="slow" advTm="11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Row-echelon form</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Given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if </a:t>
            </a:r>
            <a:r>
              <a:rPr lang="en-US" i="1" dirty="0"/>
              <a:t>A</a:t>
            </a:r>
            <a:r>
              <a:rPr lang="en-US" dirty="0"/>
              <a:t> is in row-echelon form,</a:t>
            </a:r>
            <a:br>
              <a:rPr lang="en-US" dirty="0"/>
            </a:br>
            <a:r>
              <a:rPr lang="en-US" dirty="0"/>
              <a:t>	the determinant is the product of the diagonal entries</a:t>
            </a:r>
          </a:p>
          <a:p>
            <a:pPr lvl="1"/>
            <a:endParaRPr lang="en-US" dirty="0"/>
          </a:p>
          <a:p>
            <a:pPr marL="0" indent="0">
              <a:buNone/>
            </a:pPr>
            <a:r>
              <a:rPr lang="en-US" dirty="0"/>
              <a:t>Sketch:</a:t>
            </a:r>
          </a:p>
          <a:p>
            <a:pPr marL="0" indent="0">
              <a:buNone/>
            </a:pPr>
            <a:r>
              <a:rPr lang="en-US" dirty="0"/>
              <a:t>	If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&lt; </a:t>
            </a:r>
            <a:r>
              <a:rPr lang="en-US" i="1" dirty="0">
                <a:latin typeface="Times New Roman" panose="02020603050405020304" pitchFamily="18" charset="0"/>
              </a:rPr>
              <a:t>n</a:t>
            </a:r>
            <a:r>
              <a:rPr lang="en-US" dirty="0"/>
              <a:t>, then to get from the identity to the matrix in </a:t>
            </a:r>
            <a:br>
              <a:rPr lang="en-US" dirty="0"/>
            </a:br>
            <a:r>
              <a:rPr lang="en-US" dirty="0"/>
              <a:t>	row-echelon form, it is necessary to multiply a row by</a:t>
            </a:r>
            <a:br>
              <a:rPr lang="en-US" dirty="0"/>
            </a:br>
            <a:r>
              <a:rPr lang="en-US" dirty="0"/>
              <a:t>	zero, hence the product of the row operation matrices will </a:t>
            </a:r>
            <a:br>
              <a:rPr lang="en-US" dirty="0"/>
            </a:br>
            <a:r>
              <a:rPr lang="en-US" dirty="0"/>
              <a:t>	be zero.</a:t>
            </a:r>
          </a:p>
          <a:p>
            <a:pPr marL="0" indent="0">
              <a:buNone/>
            </a:pPr>
            <a:r>
              <a:rPr lang="en-US" dirty="0"/>
              <a:t>	To multiply a row by a zero is a non-invertible operation,</a:t>
            </a:r>
            <a:br>
              <a:rPr lang="en-US" dirty="0"/>
            </a:br>
            <a:r>
              <a:rPr lang="en-US" dirty="0"/>
              <a:t>	and thus further evidence that if the rank of the matrix </a:t>
            </a:r>
            <a:br>
              <a:rPr lang="en-US" dirty="0"/>
            </a:br>
            <a:r>
              <a:rPr lang="en-US" dirty="0"/>
              <a:t>	is less than </a:t>
            </a:r>
            <a:r>
              <a:rPr lang="en-US" i="1" dirty="0"/>
              <a:t>n</a:t>
            </a:r>
            <a:r>
              <a:rPr lang="en-US" dirty="0"/>
              <a:t>, the matrix is not invertible</a:t>
            </a:r>
          </a:p>
          <a:p>
            <a:pPr lvl="3"/>
            <a:r>
              <a:rPr lang="en-US" sz="2100" dirty="0"/>
              <a:t>You cannot get back to the identity matrix.</a:t>
            </a:r>
            <a:r>
              <a:rPr lang="en-US" dirty="0"/>
              <a:t>	 </a:t>
            </a:r>
            <a:r>
              <a:rPr lang="en-US" sz="1800" dirty="0">
                <a:latin typeface="Times New Roman" panose="02020603050405020304" pitchFamily="18" charset="0"/>
              </a:rPr>
              <a:t>▮</a:t>
            </a:r>
          </a:p>
          <a:p>
            <a:pPr lvl="3"/>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24</a:t>
            </a:fld>
            <a:endParaRPr lang="en-CA"/>
          </a:p>
        </p:txBody>
      </p:sp>
      <p:pic>
        <p:nvPicPr>
          <p:cNvPr id="5" name="Audio 4">
            <a:hlinkClick r:id="" action="ppaction://media"/>
            <a:extLst>
              <a:ext uri="{FF2B5EF4-FFF2-40B4-BE49-F238E27FC236}">
                <a16:creationId xmlns:a16="http://schemas.microsoft.com/office/drawing/2014/main" id="{49C92B4E-7EAD-4695-A738-C8E5AE6ECD5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16779356"/>
      </p:ext>
    </p:extLst>
  </p:cSld>
  <p:clrMapOvr>
    <a:masterClrMapping/>
  </p:clrMapOvr>
  <mc:AlternateContent xmlns:mc="http://schemas.openxmlformats.org/markup-compatibility/2006" xmlns:p14="http://schemas.microsoft.com/office/powerpoint/2010/main">
    <mc:Choice Requires="p14">
      <p:transition spd="slow" p14:dur="2000" advTm="84176"/>
    </mc:Choice>
    <mc:Fallback xmlns="">
      <p:transition spd="slow" advTm="84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Row-echelon form</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Given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if </a:t>
            </a:r>
            <a:r>
              <a:rPr lang="en-US" i="1" dirty="0"/>
              <a:t>A</a:t>
            </a:r>
            <a:r>
              <a:rPr lang="en-US" dirty="0"/>
              <a:t> is in row-echelon form,</a:t>
            </a:r>
            <a:br>
              <a:rPr lang="en-US" dirty="0"/>
            </a:br>
            <a:r>
              <a:rPr lang="en-US" dirty="0"/>
              <a:t>	the determinant is the product of the diagonal entries</a:t>
            </a:r>
          </a:p>
          <a:p>
            <a:pPr lvl="1"/>
            <a:endParaRPr lang="en-US" dirty="0"/>
          </a:p>
          <a:p>
            <a:pPr marL="0" indent="0">
              <a:buNone/>
            </a:pPr>
            <a:r>
              <a:rPr lang="en-US" dirty="0"/>
              <a:t>Sketch:</a:t>
            </a:r>
          </a:p>
          <a:p>
            <a:pPr marL="0" indent="0">
              <a:buNone/>
            </a:pPr>
            <a:r>
              <a:rPr lang="en-US" dirty="0"/>
              <a:t>	If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&lt; </a:t>
            </a:r>
            <a:r>
              <a:rPr lang="en-US" i="1" dirty="0">
                <a:latin typeface="Times New Roman" panose="02020603050405020304" pitchFamily="18" charset="0"/>
              </a:rPr>
              <a:t>n</a:t>
            </a:r>
            <a:r>
              <a:rPr lang="en-US" dirty="0"/>
              <a:t>, we also see the determinant is zero because</a:t>
            </a:r>
            <a:br>
              <a:rPr lang="en-US" dirty="0"/>
            </a:br>
            <a:r>
              <a:rPr lang="en-US" dirty="0"/>
              <a:t>	the image of any region will be a subset of a sub-space of</a:t>
            </a:r>
            <a:br>
              <a:rPr lang="en-US" dirty="0"/>
            </a:br>
            <a:r>
              <a:rPr lang="en-US" dirty="0"/>
              <a:t>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that is not all of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so if the range has zero </a:t>
            </a:r>
            <a:r>
              <a:rPr lang="en-US" i="1" dirty="0"/>
              <a:t>n</a:t>
            </a:r>
            <a:r>
              <a:rPr lang="en-US" dirty="0"/>
              <a:t>-volume,</a:t>
            </a:r>
          </a:p>
          <a:p>
            <a:pPr marL="0" indent="0">
              <a:buNone/>
            </a:pPr>
            <a:r>
              <a:rPr lang="en-US" dirty="0"/>
              <a:t>	any subset of this range must also have zero </a:t>
            </a:r>
            <a:r>
              <a:rPr lang="en-US" i="1" dirty="0"/>
              <a:t>n</a:t>
            </a:r>
            <a:r>
              <a:rPr lang="en-US" dirty="0"/>
              <a:t>-volume. </a:t>
            </a:r>
            <a:r>
              <a:rPr lang="en-US" sz="1800" dirty="0">
                <a:latin typeface="Times New Roman" panose="02020603050405020304" pitchFamily="18" charset="0"/>
              </a:rPr>
              <a:t>▮</a:t>
            </a:r>
          </a:p>
          <a:p>
            <a:pPr lvl="3"/>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25</a:t>
            </a:fld>
            <a:endParaRPr lang="en-CA"/>
          </a:p>
        </p:txBody>
      </p:sp>
      <p:pic>
        <p:nvPicPr>
          <p:cNvPr id="9" name="Audio 8">
            <a:hlinkClick r:id="" action="ppaction://media"/>
            <a:extLst>
              <a:ext uri="{FF2B5EF4-FFF2-40B4-BE49-F238E27FC236}">
                <a16:creationId xmlns:a16="http://schemas.microsoft.com/office/drawing/2014/main" id="{49A7E1DA-1A9E-4738-B42C-641A7DD79DB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74044411"/>
      </p:ext>
    </p:extLst>
  </p:cSld>
  <p:clrMapOvr>
    <a:masterClrMapping/>
  </p:clrMapOvr>
  <mc:AlternateContent xmlns:mc="http://schemas.openxmlformats.org/markup-compatibility/2006" xmlns:p14="http://schemas.microsoft.com/office/powerpoint/2010/main">
    <mc:Choice Requires="p14">
      <p:transition spd="slow" p14:dur="2000" advTm="69688"/>
    </mc:Choice>
    <mc:Fallback xmlns="">
      <p:transition spd="slow" advTm="6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the determinant of a matrix</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Given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to find the determinant, convert the matrix</a:t>
            </a:r>
            <a:br>
              <a:rPr lang="en-US" dirty="0"/>
            </a:br>
            <a:r>
              <a:rPr lang="en-US" dirty="0"/>
              <a:t>	to row-echelon form, recalling the number of times </a:t>
            </a:r>
            <a:r>
              <a:rPr lang="en-US" i="1" dirty="0"/>
              <a:t>N</a:t>
            </a:r>
            <a:r>
              <a:rPr lang="en-US" dirty="0"/>
              <a:t> that</a:t>
            </a:r>
            <a:br>
              <a:rPr lang="en-US" dirty="0"/>
            </a:br>
            <a:r>
              <a:rPr lang="en-US" dirty="0"/>
              <a:t>	row swaps were performed. Then if </a:t>
            </a:r>
            <a:r>
              <a:rPr lang="en-US" i="1" dirty="0"/>
              <a:t>U</a:t>
            </a:r>
            <a:r>
              <a:rPr lang="en-US" dirty="0"/>
              <a:t> is the row-equivalent </a:t>
            </a:r>
            <a:br>
              <a:rPr lang="en-US" dirty="0"/>
            </a:br>
            <a:r>
              <a:rPr lang="en-US" dirty="0"/>
              <a:t>	matrix in row-echelon form, then</a:t>
            </a:r>
          </a:p>
          <a:p>
            <a:pPr marL="0" indent="0">
              <a:buNone/>
            </a:pPr>
            <a:endParaRPr lang="en-US" dirty="0"/>
          </a:p>
          <a:p>
            <a:pPr marL="0" indent="0">
              <a:buNone/>
            </a:pPr>
            <a:r>
              <a:rPr lang="en-US" dirty="0"/>
              <a:t>Sketch:</a:t>
            </a:r>
          </a:p>
          <a:p>
            <a:pPr marL="0" indent="0">
              <a:buNone/>
            </a:pPr>
            <a:r>
              <a:rPr lang="en-US" dirty="0"/>
              <a:t>	To get from the matrix to the matrix in row-echelon form,</a:t>
            </a:r>
            <a:br>
              <a:rPr lang="en-US" dirty="0"/>
            </a:br>
            <a:r>
              <a:rPr lang="en-US" dirty="0"/>
              <a:t>	it is necessary to apply the row operations of swapping two</a:t>
            </a:r>
            <a:br>
              <a:rPr lang="en-US" dirty="0"/>
            </a:br>
            <a:r>
              <a:rPr lang="en-US" dirty="0"/>
              <a:t>	rows and adding a multiple of one row onto another. The </a:t>
            </a:r>
            <a:br>
              <a:rPr lang="en-US" dirty="0"/>
            </a:br>
            <a:r>
              <a:rPr lang="en-US" dirty="0"/>
              <a:t>	first has determinant –1 and the second 1. Because the 	the determinant of </a:t>
            </a:r>
            <a:r>
              <a:rPr lang="en-US" i="1" dirty="0"/>
              <a:t>U</a:t>
            </a:r>
            <a:r>
              <a:rPr lang="en-US" dirty="0"/>
              <a:t> is the product of the diagonal entries of</a:t>
            </a:r>
            <a:br>
              <a:rPr lang="en-US" dirty="0"/>
            </a:br>
            <a:r>
              <a:rPr lang="en-US" dirty="0"/>
              <a:t>	a matrix when in row-echelon form, it follows that </a:t>
            </a:r>
            <a:br>
              <a:rPr lang="en-US" dirty="0"/>
            </a:br>
            <a:r>
              <a:rPr lang="en-US" dirty="0"/>
              <a:t>	the determinant of </a:t>
            </a:r>
            <a:r>
              <a:rPr lang="en-US" i="1" dirty="0"/>
              <a:t>A</a:t>
            </a:r>
            <a:r>
              <a:rPr lang="en-US" dirty="0"/>
              <a:t> is </a:t>
            </a:r>
            <a:r>
              <a:rPr lang="en-US" dirty="0">
                <a:latin typeface="Times New Roman" panose="02020603050405020304" pitchFamily="18" charset="0"/>
              </a:rPr>
              <a:t>(–1)</a:t>
            </a:r>
            <a:r>
              <a:rPr lang="en-US" i="1" baseline="30000" dirty="0">
                <a:latin typeface="Times New Roman" panose="02020603050405020304" pitchFamily="18" charset="0"/>
              </a:rPr>
              <a:t>N</a:t>
            </a:r>
            <a:r>
              <a:rPr lang="en-US" dirty="0">
                <a:latin typeface="Times New Roman" panose="02020603050405020304" pitchFamily="18" charset="0"/>
              </a:rPr>
              <a:t> det(</a:t>
            </a:r>
            <a:r>
              <a:rPr lang="en-US" i="1" dirty="0">
                <a:latin typeface="Times New Roman" panose="02020603050405020304" pitchFamily="18" charset="0"/>
              </a:rPr>
              <a:t>U</a:t>
            </a:r>
            <a:r>
              <a:rPr lang="en-US" dirty="0">
                <a:latin typeface="Times New Roman" panose="02020603050405020304" pitchFamily="18" charset="0"/>
              </a:rPr>
              <a:t>)</a:t>
            </a:r>
            <a:r>
              <a:rPr lang="en-US" dirty="0"/>
              <a:t>. </a:t>
            </a:r>
            <a:r>
              <a:rPr lang="en-US" sz="2400" dirty="0">
                <a:latin typeface="Times New Roman" panose="02020603050405020304" pitchFamily="18" charset="0"/>
              </a:rPr>
              <a:t>▮</a:t>
            </a:r>
          </a:p>
          <a:p>
            <a:pPr marL="0" indent="0">
              <a:buNone/>
            </a:pPr>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26</a:t>
            </a:fld>
            <a:endParaRPr lang="en-CA"/>
          </a:p>
        </p:txBody>
      </p:sp>
      <p:graphicFrame>
        <p:nvGraphicFramePr>
          <p:cNvPr id="8" name="Object 7">
            <a:extLst>
              <a:ext uri="{FF2B5EF4-FFF2-40B4-BE49-F238E27FC236}">
                <a16:creationId xmlns:a16="http://schemas.microsoft.com/office/drawing/2014/main" id="{9C581937-8FC7-40C3-B4F5-5385CFBB54A4}"/>
              </a:ext>
            </a:extLst>
          </p:cNvPr>
          <p:cNvGraphicFramePr>
            <a:graphicFrameLocks noChangeAspect="1"/>
          </p:cNvGraphicFramePr>
          <p:nvPr>
            <p:extLst>
              <p:ext uri="{D42A27DB-BD31-4B8C-83A1-F6EECF244321}">
                <p14:modId xmlns:p14="http://schemas.microsoft.com/office/powerpoint/2010/main" val="2328218602"/>
              </p:ext>
            </p:extLst>
          </p:nvPr>
        </p:nvGraphicFramePr>
        <p:xfrm>
          <a:off x="2827338" y="3429000"/>
          <a:ext cx="3941762" cy="538163"/>
        </p:xfrm>
        <a:graphic>
          <a:graphicData uri="http://schemas.openxmlformats.org/presentationml/2006/ole">
            <mc:AlternateContent xmlns:mc="http://schemas.openxmlformats.org/markup-compatibility/2006">
              <mc:Choice xmlns:v="urn:schemas-microsoft-com:vml" Requires="v">
                <p:oleObj name="Equation" r:id="rId5" imgW="1777680" imgH="241200" progId="Equation.DSMT4">
                  <p:embed/>
                </p:oleObj>
              </mc:Choice>
              <mc:Fallback>
                <p:oleObj name="Equation" r:id="rId5" imgW="1777680" imgH="241200" progId="Equation.DSMT4">
                  <p:embed/>
                  <p:pic>
                    <p:nvPicPr>
                      <p:cNvPr id="9" name="Object 8">
                        <a:extLst>
                          <a:ext uri="{FF2B5EF4-FFF2-40B4-BE49-F238E27FC236}">
                            <a16:creationId xmlns:a16="http://schemas.microsoft.com/office/drawing/2014/main" id="{87A1399B-A5D8-48D0-9A44-C0BE3AC401EA}"/>
                          </a:ext>
                        </a:extLst>
                      </p:cNvPr>
                      <p:cNvPicPr/>
                      <p:nvPr/>
                    </p:nvPicPr>
                    <p:blipFill>
                      <a:blip r:embed="rId6"/>
                      <a:stretch>
                        <a:fillRect/>
                      </a:stretch>
                    </p:blipFill>
                    <p:spPr>
                      <a:xfrm>
                        <a:off x="2827338" y="3429000"/>
                        <a:ext cx="3941762" cy="53816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BF889FAE-B1A9-4CCE-A112-07908B64EE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58628153"/>
      </p:ext>
    </p:extLst>
  </p:cSld>
  <p:clrMapOvr>
    <a:masterClrMapping/>
  </p:clrMapOvr>
  <mc:AlternateContent xmlns:mc="http://schemas.openxmlformats.org/markup-compatibility/2006" xmlns:p14="http://schemas.microsoft.com/office/powerpoint/2010/main">
    <mc:Choice Requires="p14">
      <p:transition spd="slow" p14:dur="2000" advTm="107440"/>
    </mc:Choice>
    <mc:Fallback xmlns="">
      <p:transition spd="slow" advTm="10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078A-9A82-4750-801A-373D403F67D0}"/>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0992EF4A-3FF3-4139-ABD7-0ED428D45FE1}"/>
              </a:ext>
            </a:extLst>
          </p:cNvPr>
          <p:cNvSpPr>
            <a:spLocks noGrp="1"/>
          </p:cNvSpPr>
          <p:nvPr>
            <p:ph idx="1"/>
          </p:nvPr>
        </p:nvSpPr>
        <p:spPr/>
        <p:txBody>
          <a:bodyPr/>
          <a:lstStyle/>
          <a:p>
            <a:pPr marL="0" indent="0">
              <a:buNone/>
            </a:pPr>
            <a:r>
              <a:rPr lang="en-US" dirty="0"/>
              <a:t>Theorem</a:t>
            </a:r>
          </a:p>
          <a:p>
            <a:pPr marL="0" indent="0">
              <a:buNone/>
            </a:pPr>
            <a:r>
              <a:rPr lang="en-US" dirty="0"/>
              <a:t>	A matrix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is invertible if and only if the 	determinant is non-zero.</a:t>
            </a:r>
          </a:p>
          <a:p>
            <a:pPr marL="0" indent="0">
              <a:buNone/>
            </a:pPr>
            <a:endParaRPr lang="en-US" dirty="0"/>
          </a:p>
          <a:p>
            <a:pPr marL="0" indent="0">
              <a:buNone/>
            </a:pPr>
            <a:r>
              <a:rPr lang="en-US" dirty="0"/>
              <a:t>Proof:</a:t>
            </a:r>
          </a:p>
          <a:p>
            <a:pPr marL="0" indent="0">
              <a:buNone/>
            </a:pPr>
            <a:r>
              <a:rPr lang="en-US" dirty="0"/>
              <a:t>	A matrix is invertible if and only if the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n</a:t>
            </a:r>
            <a:r>
              <a:rPr lang="en-US" dirty="0"/>
              <a:t>,</a:t>
            </a:r>
            <a:br>
              <a:rPr lang="en-US" dirty="0"/>
            </a:br>
            <a:r>
              <a:rPr lang="en-US" dirty="0"/>
              <a:t>	which is true if and only if all diagonal entries of the row-	equivalent matrix in row-echelon form are non-zero,</a:t>
            </a:r>
          </a:p>
          <a:p>
            <a:pPr marL="0" indent="0">
              <a:buNone/>
            </a:pPr>
            <a:r>
              <a:rPr lang="en-US" dirty="0"/>
              <a:t>	which is true if and only if the product of the diagonal 	entries is non-zero, which is the determinant of </a:t>
            </a:r>
            <a:r>
              <a:rPr lang="en-US" i="1" dirty="0"/>
              <a:t>A. </a:t>
            </a:r>
            <a:r>
              <a:rPr lang="en-US" sz="2000" dirty="0">
                <a:latin typeface="Times New Roman" panose="02020603050405020304" pitchFamily="18" charset="0"/>
              </a:rPr>
              <a:t>▮</a:t>
            </a:r>
            <a:endParaRPr lang="en-US" dirty="0"/>
          </a:p>
        </p:txBody>
      </p:sp>
      <p:sp>
        <p:nvSpPr>
          <p:cNvPr id="4" name="Footer Placeholder 3">
            <a:extLst>
              <a:ext uri="{FF2B5EF4-FFF2-40B4-BE49-F238E27FC236}">
                <a16:creationId xmlns:a16="http://schemas.microsoft.com/office/drawing/2014/main" id="{652FD70C-164C-4247-8B13-CB544C1C530C}"/>
              </a:ext>
            </a:extLst>
          </p:cNvPr>
          <p:cNvSpPr>
            <a:spLocks noGrp="1"/>
          </p:cNvSpPr>
          <p:nvPr>
            <p:ph type="ftr" sz="quarter" idx="11"/>
          </p:nvPr>
        </p:nvSpPr>
        <p:spPr/>
        <p:txBody>
          <a:bodyPr/>
          <a:lstStyle/>
          <a:p>
            <a:r>
              <a:rPr lang="en-US"/>
              <a:t>The determinant</a:t>
            </a:r>
            <a:endParaRPr lang="en-CA" dirty="0"/>
          </a:p>
        </p:txBody>
      </p:sp>
      <p:sp>
        <p:nvSpPr>
          <p:cNvPr id="5" name="Slide Number Placeholder 4">
            <a:extLst>
              <a:ext uri="{FF2B5EF4-FFF2-40B4-BE49-F238E27FC236}">
                <a16:creationId xmlns:a16="http://schemas.microsoft.com/office/drawing/2014/main" id="{0AA9CC6C-DF18-40A4-82C0-3BD68CB91A53}"/>
              </a:ext>
            </a:extLst>
          </p:cNvPr>
          <p:cNvSpPr>
            <a:spLocks noGrp="1"/>
          </p:cNvSpPr>
          <p:nvPr>
            <p:ph type="sldNum" sz="quarter" idx="12"/>
          </p:nvPr>
        </p:nvSpPr>
        <p:spPr/>
        <p:txBody>
          <a:bodyPr/>
          <a:lstStyle/>
          <a:p>
            <a:fld id="{42EF6DC8-DA9C-4533-8A40-BB00A2545AF8}" type="slidenum">
              <a:rPr lang="en-CA" smtClean="0"/>
              <a:pPr/>
              <a:t>27</a:t>
            </a:fld>
            <a:endParaRPr lang="en-CA"/>
          </a:p>
        </p:txBody>
      </p:sp>
      <p:pic>
        <p:nvPicPr>
          <p:cNvPr id="6" name="Audio 5">
            <a:hlinkClick r:id="" action="ppaction://media"/>
            <a:extLst>
              <a:ext uri="{FF2B5EF4-FFF2-40B4-BE49-F238E27FC236}">
                <a16:creationId xmlns:a16="http://schemas.microsoft.com/office/drawing/2014/main" id="{F5E88DB2-8734-4754-B665-91E076AE5E4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54637281"/>
      </p:ext>
    </p:extLst>
  </p:cSld>
  <p:clrMapOvr>
    <a:masterClrMapping/>
  </p:clrMapOvr>
  <mc:AlternateContent xmlns:mc="http://schemas.openxmlformats.org/markup-compatibility/2006" xmlns:p14="http://schemas.microsoft.com/office/powerpoint/2010/main">
    <mc:Choice Requires="p14">
      <p:transition spd="slow" p14:dur="2000" advTm="48536"/>
    </mc:Choice>
    <mc:Fallback xmlns="">
      <p:transition spd="slow" advTm="48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078A-9A82-4750-801A-373D403F67D0}"/>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0992EF4A-3FF3-4139-ABD7-0ED428D45FE1}"/>
              </a:ext>
            </a:extLst>
          </p:cNvPr>
          <p:cNvSpPr>
            <a:spLocks noGrp="1"/>
          </p:cNvSpPr>
          <p:nvPr>
            <p:ph idx="1"/>
          </p:nvPr>
        </p:nvSpPr>
        <p:spPr/>
        <p:txBody>
          <a:bodyPr/>
          <a:lstStyle/>
          <a:p>
            <a:pPr marL="0" indent="0">
              <a:buNone/>
            </a:pPr>
            <a:r>
              <a:rPr lang="en-US" dirty="0"/>
              <a:t>Theorem</a:t>
            </a:r>
          </a:p>
          <a:p>
            <a:pPr marL="0" indent="0">
              <a:buNone/>
            </a:pPr>
            <a:r>
              <a:rPr lang="en-US" dirty="0"/>
              <a:t>	If a matrix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is invertible, then </a:t>
            </a:r>
            <a:r>
              <a:rPr lang="en-US" dirty="0">
                <a:latin typeface="Times New Roman" panose="02020603050405020304" pitchFamily="18" charset="0"/>
              </a:rPr>
              <a:t>det</a:t>
            </a:r>
            <a:r>
              <a:rPr lang="en-US" i="1" dirty="0">
                <a:latin typeface="Times New Roman" panose="02020603050405020304" pitchFamily="18" charset="0"/>
              </a:rPr>
              <a:t>(A</a:t>
            </a:r>
            <a:r>
              <a:rPr lang="en-US" baseline="30000" dirty="0">
                <a:latin typeface="Times New Roman" panose="02020603050405020304" pitchFamily="18" charset="0"/>
              </a:rPr>
              <a:t>–1</a:t>
            </a:r>
            <a:r>
              <a:rPr lang="en-US" dirty="0">
                <a:latin typeface="Times New Roman" panose="02020603050405020304" pitchFamily="18" charset="0"/>
              </a:rPr>
              <a:t>) = det</a:t>
            </a:r>
            <a:r>
              <a:rPr lang="en-US" i="1" dirty="0">
                <a:latin typeface="Times New Roman" panose="02020603050405020304" pitchFamily="18" charset="0"/>
              </a:rPr>
              <a:t>(A</a:t>
            </a:r>
            <a:r>
              <a:rPr lang="en-US" dirty="0">
                <a:latin typeface="Times New Roman" panose="02020603050405020304" pitchFamily="18" charset="0"/>
              </a:rPr>
              <a:t>)</a:t>
            </a:r>
            <a:r>
              <a:rPr lang="en-US" baseline="30000" dirty="0">
                <a:latin typeface="Times New Roman" panose="02020603050405020304" pitchFamily="18" charset="0"/>
              </a:rPr>
              <a:t>–1</a:t>
            </a:r>
            <a:r>
              <a:rPr lang="en-US" i="1" dirty="0"/>
              <a:t>.</a:t>
            </a:r>
          </a:p>
          <a:p>
            <a:pPr marL="0" indent="0">
              <a:buNone/>
            </a:pPr>
            <a:endParaRPr lang="en-US" dirty="0"/>
          </a:p>
          <a:p>
            <a:pPr marL="0" indent="0">
              <a:buNone/>
            </a:pPr>
            <a:r>
              <a:rPr lang="en-US" dirty="0"/>
              <a:t>Proof:</a:t>
            </a:r>
          </a:p>
          <a:p>
            <a:pPr marL="0" indent="0">
              <a:buNone/>
            </a:pPr>
            <a:r>
              <a:rPr lang="en-US" dirty="0"/>
              <a:t>	If </a:t>
            </a:r>
            <a:r>
              <a:rPr lang="en-US" i="1" dirty="0">
                <a:latin typeface="Times New Roman" panose="02020603050405020304" pitchFamily="18" charset="0"/>
              </a:rPr>
              <a:t>A</a:t>
            </a:r>
            <a:r>
              <a:rPr lang="en-US" dirty="0"/>
              <a:t> is invertible, then </a:t>
            </a:r>
            <a:r>
              <a:rPr lang="en-US" i="1" dirty="0">
                <a:latin typeface="Times New Roman" panose="02020603050405020304" pitchFamily="18" charset="0"/>
              </a:rPr>
              <a:t>A A</a:t>
            </a:r>
            <a:r>
              <a:rPr lang="en-US" baseline="30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I</a:t>
            </a:r>
            <a:r>
              <a:rPr lang="en-US" i="1" baseline="-25000" dirty="0">
                <a:latin typeface="Times New Roman" panose="02020603050405020304" pitchFamily="18" charset="0"/>
              </a:rPr>
              <a:t>n</a:t>
            </a:r>
            <a:r>
              <a:rPr lang="en-US" dirty="0">
                <a:latin typeface="Times New Roman" panose="02020603050405020304" pitchFamily="18" charset="0"/>
              </a:rPr>
              <a:t>.</a:t>
            </a:r>
          </a:p>
          <a:p>
            <a:pPr marL="0" indent="0">
              <a:buNone/>
            </a:pPr>
            <a:r>
              <a:rPr lang="en-US" i="1" dirty="0">
                <a:latin typeface="Times New Roman" panose="02020603050405020304" pitchFamily="18" charset="0"/>
              </a:rPr>
              <a:t>	</a:t>
            </a:r>
            <a:r>
              <a:rPr lang="en-US" dirty="0">
                <a:latin typeface="Times New Roman" panose="02020603050405020304" pitchFamily="18" charset="0"/>
              </a:rPr>
              <a:t>Thus, det(</a:t>
            </a:r>
            <a:r>
              <a:rPr lang="en-US" i="1" dirty="0">
                <a:latin typeface="Times New Roman" panose="02020603050405020304" pitchFamily="18" charset="0"/>
              </a:rPr>
              <a:t>A</a:t>
            </a:r>
            <a:r>
              <a:rPr lang="en-US" dirty="0">
                <a:latin typeface="Times New Roman" panose="02020603050405020304" pitchFamily="18" charset="0"/>
              </a:rPr>
              <a:t>) det(</a:t>
            </a:r>
            <a:r>
              <a:rPr lang="en-US" i="1" dirty="0">
                <a:latin typeface="Times New Roman" panose="02020603050405020304" pitchFamily="18" charset="0"/>
              </a:rPr>
              <a:t>A</a:t>
            </a:r>
            <a:r>
              <a:rPr lang="en-US" baseline="30000" dirty="0">
                <a:latin typeface="Times New Roman" panose="02020603050405020304" pitchFamily="18" charset="0"/>
              </a:rPr>
              <a:t>–1</a:t>
            </a:r>
            <a:r>
              <a:rPr lang="en-US" dirty="0">
                <a:latin typeface="Times New Roman" panose="02020603050405020304" pitchFamily="18" charset="0"/>
              </a:rPr>
              <a:t>) = det(</a:t>
            </a:r>
            <a:r>
              <a:rPr lang="en-US" i="1" dirty="0">
                <a:latin typeface="Times New Roman" panose="02020603050405020304" pitchFamily="18" charset="0"/>
              </a:rPr>
              <a:t>AA</a:t>
            </a:r>
            <a:r>
              <a:rPr lang="en-US" baseline="30000" dirty="0">
                <a:latin typeface="Times New Roman" panose="02020603050405020304" pitchFamily="18" charset="0"/>
              </a:rPr>
              <a:t>–1</a:t>
            </a:r>
            <a:r>
              <a:rPr lang="en-US" dirty="0">
                <a:latin typeface="Times New Roman" panose="02020603050405020304" pitchFamily="18" charset="0"/>
              </a:rPr>
              <a:t>) = det(</a:t>
            </a:r>
            <a:r>
              <a:rPr lang="en-US" i="1" dirty="0">
                <a:latin typeface="Times New Roman" panose="02020603050405020304" pitchFamily="18" charset="0"/>
              </a:rPr>
              <a:t>I</a:t>
            </a:r>
            <a:r>
              <a:rPr lang="en-US" i="1" baseline="-25000" dirty="0">
                <a:latin typeface="Times New Roman" panose="02020603050405020304" pitchFamily="18" charset="0"/>
              </a:rPr>
              <a:t>n</a:t>
            </a:r>
            <a:r>
              <a:rPr lang="en-US" dirty="0">
                <a:latin typeface="Times New Roman" panose="02020603050405020304" pitchFamily="18" charset="0"/>
              </a:rPr>
              <a:t>) = 1</a:t>
            </a:r>
            <a:r>
              <a:rPr lang="en-US" i="1" dirty="0"/>
              <a:t>.</a:t>
            </a:r>
          </a:p>
          <a:p>
            <a:pPr marL="0" indent="0">
              <a:buNone/>
            </a:pPr>
            <a:r>
              <a:rPr lang="en-US" i="1" dirty="0"/>
              <a:t>	</a:t>
            </a:r>
            <a:r>
              <a:rPr lang="en-US" dirty="0"/>
              <a:t>Thus, </a:t>
            </a:r>
            <a:r>
              <a:rPr lang="en-US" dirty="0">
                <a:latin typeface="Times New Roman" panose="02020603050405020304" pitchFamily="18" charset="0"/>
              </a:rPr>
              <a:t>det</a:t>
            </a:r>
            <a:r>
              <a:rPr lang="en-US" i="1" dirty="0">
                <a:latin typeface="Times New Roman" panose="02020603050405020304" pitchFamily="18" charset="0"/>
              </a:rPr>
              <a:t>(A</a:t>
            </a:r>
            <a:r>
              <a:rPr lang="en-US" baseline="30000" dirty="0">
                <a:latin typeface="Times New Roman" panose="02020603050405020304" pitchFamily="18" charset="0"/>
              </a:rPr>
              <a:t>–1</a:t>
            </a:r>
            <a:r>
              <a:rPr lang="en-US" dirty="0">
                <a:latin typeface="Times New Roman" panose="02020603050405020304" pitchFamily="18" charset="0"/>
              </a:rPr>
              <a:t>) = det</a:t>
            </a:r>
            <a:r>
              <a:rPr lang="en-US" i="1" dirty="0">
                <a:latin typeface="Times New Roman" panose="02020603050405020304" pitchFamily="18" charset="0"/>
              </a:rPr>
              <a:t>(A</a:t>
            </a:r>
            <a:r>
              <a:rPr lang="en-US" dirty="0">
                <a:latin typeface="Times New Roman" panose="02020603050405020304" pitchFamily="18" charset="0"/>
              </a:rPr>
              <a:t>)</a:t>
            </a:r>
            <a:r>
              <a:rPr lang="en-US" baseline="30000" dirty="0">
                <a:latin typeface="Times New Roman" panose="02020603050405020304" pitchFamily="18" charset="0"/>
              </a:rPr>
              <a:t>–1</a:t>
            </a:r>
            <a:r>
              <a:rPr lang="en-US" i="1" dirty="0"/>
              <a:t>. </a:t>
            </a:r>
            <a:r>
              <a:rPr lang="en-US" sz="2000" dirty="0">
                <a:latin typeface="Times New Roman" panose="02020603050405020304" pitchFamily="18" charset="0"/>
              </a:rPr>
              <a:t>▮</a:t>
            </a:r>
            <a:endParaRPr lang="en-US" dirty="0"/>
          </a:p>
        </p:txBody>
      </p:sp>
      <p:sp>
        <p:nvSpPr>
          <p:cNvPr id="4" name="Footer Placeholder 3">
            <a:extLst>
              <a:ext uri="{FF2B5EF4-FFF2-40B4-BE49-F238E27FC236}">
                <a16:creationId xmlns:a16="http://schemas.microsoft.com/office/drawing/2014/main" id="{652FD70C-164C-4247-8B13-CB544C1C530C}"/>
              </a:ext>
            </a:extLst>
          </p:cNvPr>
          <p:cNvSpPr>
            <a:spLocks noGrp="1"/>
          </p:cNvSpPr>
          <p:nvPr>
            <p:ph type="ftr" sz="quarter" idx="11"/>
          </p:nvPr>
        </p:nvSpPr>
        <p:spPr/>
        <p:txBody>
          <a:bodyPr/>
          <a:lstStyle/>
          <a:p>
            <a:r>
              <a:rPr lang="en-US"/>
              <a:t>The determinant</a:t>
            </a:r>
            <a:endParaRPr lang="en-CA" dirty="0"/>
          </a:p>
        </p:txBody>
      </p:sp>
      <p:sp>
        <p:nvSpPr>
          <p:cNvPr id="5" name="Slide Number Placeholder 4">
            <a:extLst>
              <a:ext uri="{FF2B5EF4-FFF2-40B4-BE49-F238E27FC236}">
                <a16:creationId xmlns:a16="http://schemas.microsoft.com/office/drawing/2014/main" id="{0AA9CC6C-DF18-40A4-82C0-3BD68CB91A53}"/>
              </a:ext>
            </a:extLst>
          </p:cNvPr>
          <p:cNvSpPr>
            <a:spLocks noGrp="1"/>
          </p:cNvSpPr>
          <p:nvPr>
            <p:ph type="sldNum" sz="quarter" idx="12"/>
          </p:nvPr>
        </p:nvSpPr>
        <p:spPr/>
        <p:txBody>
          <a:bodyPr/>
          <a:lstStyle/>
          <a:p>
            <a:fld id="{42EF6DC8-DA9C-4533-8A40-BB00A2545AF8}" type="slidenum">
              <a:rPr lang="en-CA" smtClean="0"/>
              <a:pPr/>
              <a:t>28</a:t>
            </a:fld>
            <a:endParaRPr lang="en-CA"/>
          </a:p>
        </p:txBody>
      </p:sp>
      <p:pic>
        <p:nvPicPr>
          <p:cNvPr id="7" name="Audio 6">
            <a:hlinkClick r:id="" action="ppaction://media"/>
            <a:extLst>
              <a:ext uri="{FF2B5EF4-FFF2-40B4-BE49-F238E27FC236}">
                <a16:creationId xmlns:a16="http://schemas.microsoft.com/office/drawing/2014/main" id="{5745BED3-4A12-489E-952E-E50971F5386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89199181"/>
      </p:ext>
    </p:extLst>
  </p:cSld>
  <p:clrMapOvr>
    <a:masterClrMapping/>
  </p:clrMapOvr>
  <mc:AlternateContent xmlns:mc="http://schemas.openxmlformats.org/markup-compatibility/2006" xmlns:p14="http://schemas.microsoft.com/office/powerpoint/2010/main">
    <mc:Choice Requires="p14">
      <p:transition spd="slow" p14:dur="2000" advTm="66673"/>
    </mc:Choice>
    <mc:Fallback xmlns="">
      <p:transition spd="slow" advTm="66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078A-9A82-4750-801A-373D403F67D0}"/>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0992EF4A-3FF3-4139-ABD7-0ED428D45FE1}"/>
              </a:ext>
            </a:extLst>
          </p:cNvPr>
          <p:cNvSpPr>
            <a:spLocks noGrp="1"/>
          </p:cNvSpPr>
          <p:nvPr>
            <p:ph idx="1"/>
          </p:nvPr>
        </p:nvSpPr>
        <p:spPr/>
        <p:txBody>
          <a:bodyPr/>
          <a:lstStyle/>
          <a:p>
            <a:pPr marL="0" indent="0">
              <a:buNone/>
            </a:pPr>
            <a:r>
              <a:rPr lang="en-US" dirty="0"/>
              <a:t>Theorem</a:t>
            </a:r>
          </a:p>
          <a:p>
            <a:pPr marL="0" indent="0">
              <a:buNone/>
            </a:pPr>
            <a:r>
              <a:rPr lang="en-US" dirty="0"/>
              <a:t>	If both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the matrix </a:t>
            </a:r>
            <a:r>
              <a:rPr lang="en-US" i="1" dirty="0">
                <a:latin typeface="Times New Roman" panose="02020603050405020304" pitchFamily="18" charset="0"/>
              </a:rPr>
              <a:t>BA</a:t>
            </a:r>
            <a:r>
              <a:rPr lang="en-US" dirty="0"/>
              <a:t> is invertible if and</a:t>
            </a:r>
            <a:br>
              <a:rPr lang="en-US" dirty="0"/>
            </a:br>
            <a:r>
              <a:rPr lang="en-US" dirty="0"/>
              <a:t>	only if both</a:t>
            </a:r>
            <a:r>
              <a:rPr lang="en-US" i="1" dirty="0">
                <a:latin typeface="Times New Roman" panose="02020603050405020304" pitchFamily="18" charset="0"/>
              </a:rPr>
              <a:t> A</a:t>
            </a:r>
            <a:r>
              <a:rPr lang="en-US" dirty="0"/>
              <a:t> and</a:t>
            </a:r>
            <a:r>
              <a:rPr lang="en-US" dirty="0">
                <a:latin typeface="Times New Roman" panose="02020603050405020304" pitchFamily="18" charset="0"/>
              </a:rPr>
              <a:t> </a:t>
            </a:r>
            <a:r>
              <a:rPr lang="en-US" i="1" dirty="0">
                <a:latin typeface="Times New Roman" panose="02020603050405020304" pitchFamily="18" charset="0"/>
              </a:rPr>
              <a:t>B </a:t>
            </a:r>
            <a:r>
              <a:rPr lang="en-US" dirty="0"/>
              <a:t>are invertible</a:t>
            </a:r>
            <a:r>
              <a:rPr lang="en-US" i="1" dirty="0"/>
              <a:t>.</a:t>
            </a:r>
          </a:p>
          <a:p>
            <a:pPr marL="0" indent="0">
              <a:buNone/>
            </a:pPr>
            <a:endParaRPr lang="en-US" dirty="0"/>
          </a:p>
          <a:p>
            <a:pPr marL="0" indent="0">
              <a:buNone/>
            </a:pPr>
            <a:r>
              <a:rPr lang="en-US" dirty="0"/>
              <a:t>Proof:</a:t>
            </a:r>
          </a:p>
          <a:p>
            <a:pPr marL="0" indent="0">
              <a:buNone/>
            </a:pPr>
            <a:r>
              <a:rPr lang="en-US" dirty="0"/>
              <a:t>	</a:t>
            </a:r>
            <a:r>
              <a:rPr lang="en-US" dirty="0">
                <a:latin typeface="Times New Roman" panose="02020603050405020304" pitchFamily="18" charset="0"/>
              </a:rPr>
              <a:t>det(</a:t>
            </a:r>
            <a:r>
              <a:rPr lang="en-US" i="1" dirty="0">
                <a:latin typeface="Times New Roman" panose="02020603050405020304" pitchFamily="18" charset="0"/>
              </a:rPr>
              <a:t>BA</a:t>
            </a:r>
            <a:r>
              <a:rPr lang="en-US" dirty="0">
                <a:latin typeface="Times New Roman" panose="02020603050405020304" pitchFamily="18" charset="0"/>
              </a:rPr>
              <a:t>) = det(</a:t>
            </a:r>
            <a:r>
              <a:rPr lang="en-US" i="1" dirty="0">
                <a:latin typeface="Times New Roman" panose="02020603050405020304" pitchFamily="18" charset="0"/>
              </a:rPr>
              <a:t>B</a:t>
            </a:r>
            <a:r>
              <a:rPr lang="en-US" dirty="0">
                <a:latin typeface="Times New Roman" panose="02020603050405020304" pitchFamily="18" charset="0"/>
              </a:rPr>
              <a:t>) det(</a:t>
            </a:r>
            <a:r>
              <a:rPr lang="en-US" i="1" dirty="0">
                <a:latin typeface="Times New Roman" panose="02020603050405020304" pitchFamily="18" charset="0"/>
              </a:rPr>
              <a:t>A</a:t>
            </a:r>
            <a:r>
              <a:rPr lang="en-US" dirty="0">
                <a:latin typeface="Times New Roman" panose="02020603050405020304" pitchFamily="18" charset="0"/>
              </a:rPr>
              <a:t>)</a:t>
            </a:r>
            <a:r>
              <a:rPr lang="en-US" dirty="0"/>
              <a:t>, which is non-zero if and only if</a:t>
            </a:r>
            <a:br>
              <a:rPr lang="en-US" dirty="0"/>
            </a:br>
            <a:r>
              <a:rPr lang="en-US" dirty="0"/>
              <a:t>	both </a:t>
            </a:r>
            <a:r>
              <a:rPr lang="en-US" dirty="0">
                <a:latin typeface="Times New Roman" panose="02020603050405020304" pitchFamily="18" charset="0"/>
              </a:rPr>
              <a:t>det(</a:t>
            </a:r>
            <a:r>
              <a:rPr lang="en-US" i="1" dirty="0">
                <a:latin typeface="Times New Roman" panose="02020603050405020304" pitchFamily="18" charset="0"/>
              </a:rPr>
              <a:t>A</a:t>
            </a:r>
            <a:r>
              <a:rPr lang="en-US" dirty="0">
                <a:latin typeface="Times New Roman" panose="02020603050405020304" pitchFamily="18" charset="0"/>
              </a:rPr>
              <a:t>)</a:t>
            </a:r>
            <a:r>
              <a:rPr lang="en-US" dirty="0"/>
              <a:t> and </a:t>
            </a:r>
            <a:r>
              <a:rPr lang="en-US" dirty="0">
                <a:latin typeface="Times New Roman" panose="02020603050405020304" pitchFamily="18" charset="0"/>
              </a:rPr>
              <a:t>det(</a:t>
            </a:r>
            <a:r>
              <a:rPr lang="en-US" i="1" dirty="0">
                <a:latin typeface="Times New Roman" panose="02020603050405020304" pitchFamily="18" charset="0"/>
              </a:rPr>
              <a:t>B</a:t>
            </a:r>
            <a:r>
              <a:rPr lang="en-US" dirty="0">
                <a:latin typeface="Times New Roman" panose="02020603050405020304" pitchFamily="18" charset="0"/>
              </a:rPr>
              <a:t>) </a:t>
            </a:r>
            <a:r>
              <a:rPr lang="en-US" dirty="0"/>
              <a:t>are non-zero</a:t>
            </a:r>
            <a:r>
              <a:rPr lang="en-US" dirty="0">
                <a:latin typeface="Times New Roman" panose="02020603050405020304" pitchFamily="18" charset="0"/>
              </a:rPr>
              <a:t>.</a:t>
            </a:r>
            <a:r>
              <a:rPr lang="en-US" i="1" dirty="0"/>
              <a:t> </a:t>
            </a:r>
            <a:r>
              <a:rPr lang="en-US" sz="2000" dirty="0">
                <a:latin typeface="Times New Roman" panose="02020603050405020304" pitchFamily="18" charset="0"/>
              </a:rPr>
              <a:t>▮</a:t>
            </a:r>
            <a:endParaRPr lang="en-US" dirty="0"/>
          </a:p>
        </p:txBody>
      </p:sp>
      <p:sp>
        <p:nvSpPr>
          <p:cNvPr id="4" name="Footer Placeholder 3">
            <a:extLst>
              <a:ext uri="{FF2B5EF4-FFF2-40B4-BE49-F238E27FC236}">
                <a16:creationId xmlns:a16="http://schemas.microsoft.com/office/drawing/2014/main" id="{652FD70C-164C-4247-8B13-CB544C1C530C}"/>
              </a:ext>
            </a:extLst>
          </p:cNvPr>
          <p:cNvSpPr>
            <a:spLocks noGrp="1"/>
          </p:cNvSpPr>
          <p:nvPr>
            <p:ph type="ftr" sz="quarter" idx="11"/>
          </p:nvPr>
        </p:nvSpPr>
        <p:spPr/>
        <p:txBody>
          <a:bodyPr/>
          <a:lstStyle/>
          <a:p>
            <a:r>
              <a:rPr lang="en-US"/>
              <a:t>The determinant</a:t>
            </a:r>
            <a:endParaRPr lang="en-CA" dirty="0"/>
          </a:p>
        </p:txBody>
      </p:sp>
      <p:sp>
        <p:nvSpPr>
          <p:cNvPr id="5" name="Slide Number Placeholder 4">
            <a:extLst>
              <a:ext uri="{FF2B5EF4-FFF2-40B4-BE49-F238E27FC236}">
                <a16:creationId xmlns:a16="http://schemas.microsoft.com/office/drawing/2014/main" id="{0AA9CC6C-DF18-40A4-82C0-3BD68CB91A53}"/>
              </a:ext>
            </a:extLst>
          </p:cNvPr>
          <p:cNvSpPr>
            <a:spLocks noGrp="1"/>
          </p:cNvSpPr>
          <p:nvPr>
            <p:ph type="sldNum" sz="quarter" idx="12"/>
          </p:nvPr>
        </p:nvSpPr>
        <p:spPr/>
        <p:txBody>
          <a:bodyPr/>
          <a:lstStyle/>
          <a:p>
            <a:fld id="{42EF6DC8-DA9C-4533-8A40-BB00A2545AF8}" type="slidenum">
              <a:rPr lang="en-CA" smtClean="0"/>
              <a:pPr/>
              <a:t>29</a:t>
            </a:fld>
            <a:endParaRPr lang="en-CA"/>
          </a:p>
        </p:txBody>
      </p:sp>
      <p:pic>
        <p:nvPicPr>
          <p:cNvPr id="8" name="Audio 7">
            <a:hlinkClick r:id="" action="ppaction://media"/>
            <a:extLst>
              <a:ext uri="{FF2B5EF4-FFF2-40B4-BE49-F238E27FC236}">
                <a16:creationId xmlns:a16="http://schemas.microsoft.com/office/drawing/2014/main" id="{FA04DF26-01E5-41BA-9FD8-10B5FB47E82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1967641"/>
      </p:ext>
    </p:extLst>
  </p:cSld>
  <p:clrMapOvr>
    <a:masterClrMapping/>
  </p:clrMapOvr>
  <mc:AlternateContent xmlns:mc="http://schemas.openxmlformats.org/markup-compatibility/2006" xmlns:p14="http://schemas.microsoft.com/office/powerpoint/2010/main">
    <mc:Choice Requires="p14">
      <p:transition spd="slow" p14:dur="2000" advTm="36260"/>
    </mc:Choice>
    <mc:Fallback xmlns="">
      <p:transition spd="slow" advTm="3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If you were to take a square matrix and find the image of some regions,</a:t>
            </a:r>
          </a:p>
          <a:p>
            <a:endParaRPr lang="en-US" dirty="0"/>
          </a:p>
          <a:p>
            <a:endParaRPr lang="en-US" dirty="0"/>
          </a:p>
          <a:p>
            <a:pPr lvl="1"/>
            <a:r>
              <a:rPr lang="en-US" dirty="0"/>
              <a:t>We note the ratio of areas seems to be the same </a:t>
            </a:r>
          </a:p>
          <a:p>
            <a:pPr lvl="1"/>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8" name="Picture 7">
            <a:extLst>
              <a:ext uri="{FF2B5EF4-FFF2-40B4-BE49-F238E27FC236}">
                <a16:creationId xmlns:a16="http://schemas.microsoft.com/office/drawing/2014/main" id="{F3B0EFF2-9866-4B2F-B9B5-AEA69C4D33AC}"/>
              </a:ext>
            </a:extLst>
          </p:cNvPr>
          <p:cNvPicPr/>
          <p:nvPr/>
        </p:nvPicPr>
        <p:blipFill>
          <a:blip r:embed="rId5"/>
          <a:stretch>
            <a:fillRect/>
          </a:stretch>
        </p:blipFill>
        <p:spPr>
          <a:xfrm>
            <a:off x="1357630" y="3591878"/>
            <a:ext cx="2134235" cy="3048635"/>
          </a:xfrm>
          <a:prstGeom prst="rect">
            <a:avLst/>
          </a:prstGeom>
        </p:spPr>
      </p:pic>
      <p:pic>
        <p:nvPicPr>
          <p:cNvPr id="9" name="Picture 8">
            <a:extLst>
              <a:ext uri="{FF2B5EF4-FFF2-40B4-BE49-F238E27FC236}">
                <a16:creationId xmlns:a16="http://schemas.microsoft.com/office/drawing/2014/main" id="{B9947D17-DED5-4DA0-AB27-A175387D19D8}"/>
              </a:ext>
            </a:extLst>
          </p:cNvPr>
          <p:cNvPicPr/>
          <p:nvPr/>
        </p:nvPicPr>
        <p:blipFill>
          <a:blip r:embed="rId6"/>
          <a:stretch>
            <a:fillRect/>
          </a:stretch>
        </p:blipFill>
        <p:spPr>
          <a:xfrm>
            <a:off x="4740910" y="3639503"/>
            <a:ext cx="2498090" cy="3045460"/>
          </a:xfrm>
          <a:prstGeom prst="rect">
            <a:avLst/>
          </a:prstGeom>
        </p:spPr>
      </p:pic>
      <p:graphicFrame>
        <p:nvGraphicFramePr>
          <p:cNvPr id="10" name="Object 9">
            <a:extLst>
              <a:ext uri="{FF2B5EF4-FFF2-40B4-BE49-F238E27FC236}">
                <a16:creationId xmlns:a16="http://schemas.microsoft.com/office/drawing/2014/main" id="{93E0BF90-465E-4B58-8A34-88B813B8958F}"/>
              </a:ext>
            </a:extLst>
          </p:cNvPr>
          <p:cNvGraphicFramePr>
            <a:graphicFrameLocks noChangeAspect="1"/>
          </p:cNvGraphicFramePr>
          <p:nvPr>
            <p:extLst>
              <p:ext uri="{D42A27DB-BD31-4B8C-83A1-F6EECF244321}">
                <p14:modId xmlns:p14="http://schemas.microsoft.com/office/powerpoint/2010/main" val="2002725506"/>
              </p:ext>
            </p:extLst>
          </p:nvPr>
        </p:nvGraphicFramePr>
        <p:xfrm>
          <a:off x="3152422" y="2173885"/>
          <a:ext cx="1768475" cy="908050"/>
        </p:xfrm>
        <a:graphic>
          <a:graphicData uri="http://schemas.openxmlformats.org/presentationml/2006/ole">
            <mc:AlternateContent xmlns:mc="http://schemas.openxmlformats.org/markup-compatibility/2006">
              <mc:Choice xmlns:v="urn:schemas-microsoft-com:vml" Requires="v">
                <p:oleObj name="Equation" r:id="rId7" imgW="761760" imgH="393480" progId="Equation.DSMT4">
                  <p:embed/>
                </p:oleObj>
              </mc:Choice>
              <mc:Fallback>
                <p:oleObj name="Equation" r:id="rId7" imgW="761760" imgH="393480" progId="Equation.DSMT4">
                  <p:embed/>
                  <p:pic>
                    <p:nvPicPr>
                      <p:cNvPr id="8" name="Object 7">
                        <a:extLst>
                          <a:ext uri="{FF2B5EF4-FFF2-40B4-BE49-F238E27FC236}">
                            <a16:creationId xmlns:a16="http://schemas.microsoft.com/office/drawing/2014/main" id="{A4C14290-EEDD-41FE-8C36-3E96FEB10956}"/>
                          </a:ext>
                        </a:extLst>
                      </p:cNvPr>
                      <p:cNvPicPr/>
                      <p:nvPr/>
                    </p:nvPicPr>
                    <p:blipFill>
                      <a:blip r:embed="rId8"/>
                      <a:stretch>
                        <a:fillRect/>
                      </a:stretch>
                    </p:blipFill>
                    <p:spPr>
                      <a:xfrm>
                        <a:off x="3152422" y="2173885"/>
                        <a:ext cx="1768475" cy="90805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23232487-91B9-4F35-BCE5-BF962A1484A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52301060"/>
      </p:ext>
    </p:extLst>
  </p:cSld>
  <p:clrMapOvr>
    <a:masterClrMapping/>
  </p:clrMapOvr>
  <mc:AlternateContent xmlns:mc="http://schemas.openxmlformats.org/markup-compatibility/2006" xmlns:p14="http://schemas.microsoft.com/office/powerpoint/2010/main">
    <mc:Choice Requires="p14">
      <p:transition spd="slow" p14:dur="2000" advTm="74983"/>
    </mc:Choice>
    <mc:Fallback xmlns="">
      <p:transition spd="slow" advTm="74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the determinant</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There are two special cases where it is easy to calculate the determinant:</a:t>
            </a:r>
            <a:endParaRPr lang="en-US" baseline="-25000"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lgn="ctr">
              <a:buNone/>
            </a:pPr>
            <a:r>
              <a:rPr lang="en-US" dirty="0"/>
              <a:t>Critical: This pattern DOES NOT WORK for </a:t>
            </a:r>
            <a:r>
              <a:rPr lang="en-US" b="1" dirty="0"/>
              <a:t>R</a:t>
            </a:r>
            <a:r>
              <a:rPr lang="en-US" baseline="30000" dirty="0"/>
              <a:t>4</a:t>
            </a:r>
            <a:r>
              <a:rPr lang="en-US" dirty="0"/>
              <a:t> or higher.</a:t>
            </a:r>
            <a:endParaRPr lang="en-US"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determinant</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30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C9418F8-719D-4779-95A8-BD57A7503B0C}"/>
              </a:ext>
            </a:extLst>
          </p:cNvPr>
          <p:cNvGraphicFramePr>
            <a:graphicFrameLocks noChangeAspect="1"/>
          </p:cNvGraphicFramePr>
          <p:nvPr>
            <p:extLst>
              <p:ext uri="{D42A27DB-BD31-4B8C-83A1-F6EECF244321}">
                <p14:modId xmlns:p14="http://schemas.microsoft.com/office/powerpoint/2010/main" val="443336933"/>
              </p:ext>
            </p:extLst>
          </p:nvPr>
        </p:nvGraphicFramePr>
        <p:xfrm>
          <a:off x="1441230" y="2579730"/>
          <a:ext cx="2314575" cy="801688"/>
        </p:xfrm>
        <a:graphic>
          <a:graphicData uri="http://schemas.openxmlformats.org/presentationml/2006/ole">
            <mc:AlternateContent xmlns:mc="http://schemas.openxmlformats.org/markup-compatibility/2006">
              <mc:Choice xmlns:v="urn:schemas-microsoft-com:vml" Requires="v">
                <p:oleObj name="Equation" r:id="rId5" imgW="1320480" imgH="457200" progId="Equation.DSMT4">
                  <p:embed/>
                </p:oleObj>
              </mc:Choice>
              <mc:Fallback>
                <p:oleObj name="Equation" r:id="rId5" imgW="1320480" imgH="457200" progId="Equation.DSMT4">
                  <p:embed/>
                  <p:pic>
                    <p:nvPicPr>
                      <p:cNvPr id="13" name="Object 12">
                        <a:extLst>
                          <a:ext uri="{FF2B5EF4-FFF2-40B4-BE49-F238E27FC236}">
                            <a16:creationId xmlns:a16="http://schemas.microsoft.com/office/drawing/2014/main" id="{27B3FD72-646B-4BA6-BC8E-96212B341FF7}"/>
                          </a:ext>
                        </a:extLst>
                      </p:cNvPr>
                      <p:cNvPicPr/>
                      <p:nvPr/>
                    </p:nvPicPr>
                    <p:blipFill>
                      <a:blip r:embed="rId6"/>
                      <a:stretch>
                        <a:fillRect/>
                      </a:stretch>
                    </p:blipFill>
                    <p:spPr>
                      <a:xfrm>
                        <a:off x="1441230" y="2579730"/>
                        <a:ext cx="2314575" cy="801688"/>
                      </a:xfrm>
                      <a:prstGeom prst="rect">
                        <a:avLst/>
                      </a:prstGeom>
                    </p:spPr>
                  </p:pic>
                </p:oleObj>
              </mc:Fallback>
            </mc:AlternateContent>
          </a:graphicData>
        </a:graphic>
      </p:graphicFrame>
      <p:cxnSp>
        <p:nvCxnSpPr>
          <p:cNvPr id="8" name="Straight Arrow Connector 7">
            <a:extLst>
              <a:ext uri="{FF2B5EF4-FFF2-40B4-BE49-F238E27FC236}">
                <a16:creationId xmlns:a16="http://schemas.microsoft.com/office/drawing/2014/main" id="{94588F43-101D-4194-8C5A-061E06FDC7EE}"/>
              </a:ext>
            </a:extLst>
          </p:cNvPr>
          <p:cNvCxnSpPr/>
          <p:nvPr/>
        </p:nvCxnSpPr>
        <p:spPr>
          <a:xfrm>
            <a:off x="1859491" y="2568155"/>
            <a:ext cx="791109" cy="84927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931243E-A9D9-4A76-849A-C6F388922E19}"/>
              </a:ext>
            </a:extLst>
          </p:cNvPr>
          <p:cNvCxnSpPr>
            <a:cxnSpLocks/>
          </p:cNvCxnSpPr>
          <p:nvPr/>
        </p:nvCxnSpPr>
        <p:spPr>
          <a:xfrm flipH="1">
            <a:off x="1836341" y="2591305"/>
            <a:ext cx="791109" cy="8132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Object 14">
            <a:extLst>
              <a:ext uri="{FF2B5EF4-FFF2-40B4-BE49-F238E27FC236}">
                <a16:creationId xmlns:a16="http://schemas.microsoft.com/office/drawing/2014/main" id="{6A29537A-CB78-498B-B1A3-E207B33EB1FC}"/>
              </a:ext>
            </a:extLst>
          </p:cNvPr>
          <p:cNvGraphicFramePr>
            <a:graphicFrameLocks noChangeAspect="1"/>
          </p:cNvGraphicFramePr>
          <p:nvPr>
            <p:extLst>
              <p:ext uri="{D42A27DB-BD31-4B8C-83A1-F6EECF244321}">
                <p14:modId xmlns:p14="http://schemas.microsoft.com/office/powerpoint/2010/main" val="208464427"/>
              </p:ext>
            </p:extLst>
          </p:nvPr>
        </p:nvGraphicFramePr>
        <p:xfrm>
          <a:off x="1401883" y="3978015"/>
          <a:ext cx="5299076" cy="1247775"/>
        </p:xfrm>
        <a:graphic>
          <a:graphicData uri="http://schemas.openxmlformats.org/presentationml/2006/ole">
            <mc:AlternateContent xmlns:mc="http://schemas.openxmlformats.org/markup-compatibility/2006">
              <mc:Choice xmlns:v="urn:schemas-microsoft-com:vml" Requires="v">
                <p:oleObj name="Equation" r:id="rId7" imgW="3022560" imgH="711000" progId="Equation.DSMT4">
                  <p:embed/>
                </p:oleObj>
              </mc:Choice>
              <mc:Fallback>
                <p:oleObj name="Equation" r:id="rId7" imgW="3022560" imgH="711000" progId="Equation.DSMT4">
                  <p:embed/>
                  <p:pic>
                    <p:nvPicPr>
                      <p:cNvPr id="9" name="Object 8">
                        <a:extLst>
                          <a:ext uri="{FF2B5EF4-FFF2-40B4-BE49-F238E27FC236}">
                            <a16:creationId xmlns:a16="http://schemas.microsoft.com/office/drawing/2014/main" id="{1C9418F8-719D-4779-95A8-BD57A7503B0C}"/>
                          </a:ext>
                        </a:extLst>
                      </p:cNvPr>
                      <p:cNvPicPr/>
                      <p:nvPr/>
                    </p:nvPicPr>
                    <p:blipFill>
                      <a:blip r:embed="rId8"/>
                      <a:stretch>
                        <a:fillRect/>
                      </a:stretch>
                    </p:blipFill>
                    <p:spPr>
                      <a:xfrm>
                        <a:off x="1401883" y="3978015"/>
                        <a:ext cx="5299076" cy="12477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4B52812-AA06-4BFA-AF59-BD3097AD80CA}"/>
              </a:ext>
            </a:extLst>
          </p:cNvPr>
          <p:cNvGraphicFramePr>
            <a:graphicFrameLocks noChangeAspect="1"/>
          </p:cNvGraphicFramePr>
          <p:nvPr>
            <p:extLst>
              <p:ext uri="{D42A27DB-BD31-4B8C-83A1-F6EECF244321}">
                <p14:modId xmlns:p14="http://schemas.microsoft.com/office/powerpoint/2010/main" val="1922596956"/>
              </p:ext>
            </p:extLst>
          </p:nvPr>
        </p:nvGraphicFramePr>
        <p:xfrm>
          <a:off x="5316538" y="2707090"/>
          <a:ext cx="2581275" cy="1247775"/>
        </p:xfrm>
        <a:graphic>
          <a:graphicData uri="http://schemas.openxmlformats.org/presentationml/2006/ole">
            <mc:AlternateContent xmlns:mc="http://schemas.openxmlformats.org/markup-compatibility/2006">
              <mc:Choice xmlns:v="urn:schemas-microsoft-com:vml" Requires="v">
                <p:oleObj name="Equation" r:id="rId9" imgW="1473120" imgH="711000" progId="Equation.DSMT4">
                  <p:embed/>
                </p:oleObj>
              </mc:Choice>
              <mc:Fallback>
                <p:oleObj name="Equation" r:id="rId9" imgW="1473120" imgH="711000" progId="Equation.DSMT4">
                  <p:embed/>
                  <p:pic>
                    <p:nvPicPr>
                      <p:cNvPr id="15" name="Object 14">
                        <a:extLst>
                          <a:ext uri="{FF2B5EF4-FFF2-40B4-BE49-F238E27FC236}">
                            <a16:creationId xmlns:a16="http://schemas.microsoft.com/office/drawing/2014/main" id="{6A29537A-CB78-498B-B1A3-E207B33EB1FC}"/>
                          </a:ext>
                        </a:extLst>
                      </p:cNvPr>
                      <p:cNvPicPr/>
                      <p:nvPr/>
                    </p:nvPicPr>
                    <p:blipFill>
                      <a:blip r:embed="rId10"/>
                      <a:stretch>
                        <a:fillRect/>
                      </a:stretch>
                    </p:blipFill>
                    <p:spPr>
                      <a:xfrm>
                        <a:off x="5316538" y="2707090"/>
                        <a:ext cx="2581275" cy="1247775"/>
                      </a:xfrm>
                      <a:prstGeom prst="rect">
                        <a:avLst/>
                      </a:prstGeom>
                    </p:spPr>
                  </p:pic>
                </p:oleObj>
              </mc:Fallback>
            </mc:AlternateContent>
          </a:graphicData>
        </a:graphic>
      </p:graphicFrame>
      <p:cxnSp>
        <p:nvCxnSpPr>
          <p:cNvPr id="19" name="Straight Arrow Connector 18">
            <a:extLst>
              <a:ext uri="{FF2B5EF4-FFF2-40B4-BE49-F238E27FC236}">
                <a16:creationId xmlns:a16="http://schemas.microsoft.com/office/drawing/2014/main" id="{A5E8F1D3-3245-4DC7-9571-0404CA28541F}"/>
              </a:ext>
            </a:extLst>
          </p:cNvPr>
          <p:cNvCxnSpPr>
            <a:cxnSpLocks/>
          </p:cNvCxnSpPr>
          <p:nvPr/>
        </p:nvCxnSpPr>
        <p:spPr>
          <a:xfrm>
            <a:off x="5416323" y="2796054"/>
            <a:ext cx="1179277" cy="115881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6854EE9-8491-46A5-9CAC-2D019B8BF8AF}"/>
              </a:ext>
            </a:extLst>
          </p:cNvPr>
          <p:cNvCxnSpPr>
            <a:cxnSpLocks/>
          </p:cNvCxnSpPr>
          <p:nvPr/>
        </p:nvCxnSpPr>
        <p:spPr>
          <a:xfrm>
            <a:off x="5813265" y="2792456"/>
            <a:ext cx="1179277" cy="115881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FA398E8-470E-4AD1-9EBD-5D3073C75F18}"/>
              </a:ext>
            </a:extLst>
          </p:cNvPr>
          <p:cNvCxnSpPr>
            <a:cxnSpLocks/>
          </p:cNvCxnSpPr>
          <p:nvPr/>
        </p:nvCxnSpPr>
        <p:spPr>
          <a:xfrm>
            <a:off x="6210207" y="2788858"/>
            <a:ext cx="1179277" cy="115881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54CD9FB-FFED-4B62-B1FC-C55575C7371B}"/>
              </a:ext>
            </a:extLst>
          </p:cNvPr>
          <p:cNvCxnSpPr>
            <a:cxnSpLocks/>
          </p:cNvCxnSpPr>
          <p:nvPr/>
        </p:nvCxnSpPr>
        <p:spPr>
          <a:xfrm flipH="1">
            <a:off x="5845216" y="2773685"/>
            <a:ext cx="1086025" cy="11569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31830C-E7C4-414F-87FA-CFC87AF94222}"/>
              </a:ext>
            </a:extLst>
          </p:cNvPr>
          <p:cNvCxnSpPr>
            <a:cxnSpLocks/>
          </p:cNvCxnSpPr>
          <p:nvPr/>
        </p:nvCxnSpPr>
        <p:spPr>
          <a:xfrm flipH="1">
            <a:off x="6278875" y="2758512"/>
            <a:ext cx="1086025" cy="11569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0843F2B-BD31-47D7-B029-03A6A3EB51F8}"/>
              </a:ext>
            </a:extLst>
          </p:cNvPr>
          <p:cNvCxnSpPr>
            <a:cxnSpLocks/>
          </p:cNvCxnSpPr>
          <p:nvPr/>
        </p:nvCxnSpPr>
        <p:spPr>
          <a:xfrm flipH="1">
            <a:off x="6700959" y="2743339"/>
            <a:ext cx="1086025" cy="11569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B87A6BB9-3C45-4111-82DD-C5198F93E23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17477067"/>
      </p:ext>
    </p:extLst>
  </p:cSld>
  <p:clrMapOvr>
    <a:masterClrMapping/>
  </p:clrMapOvr>
  <mc:AlternateContent xmlns:mc="http://schemas.openxmlformats.org/markup-compatibility/2006" xmlns:p14="http://schemas.microsoft.com/office/powerpoint/2010/main">
    <mc:Choice Requires="p14">
      <p:transition spd="slow" p14:dur="2000" advTm="109994"/>
    </mc:Choice>
    <mc:Fallback xmlns="">
      <p:transition spd="slow" advTm="10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stability</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While we have argued that a matrix is invertible if and only if the determinant is non-zero,</a:t>
            </a:r>
            <a:br>
              <a:rPr lang="en-US" dirty="0"/>
            </a:br>
            <a:r>
              <a:rPr lang="en-US" dirty="0"/>
              <a:t>	do not use this to test for invertibility</a:t>
            </a:r>
          </a:p>
          <a:p>
            <a:pPr lvl="1"/>
            <a:r>
              <a:rPr lang="en-US" dirty="0"/>
              <a:t>Numerical error means that it is almost guaranteed that the determinant will be non-zero</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pPr lvl="1"/>
            <a:r>
              <a:rPr lang="en-US" dirty="0"/>
              <a:t>In </a:t>
            </a:r>
            <a:r>
              <a:rPr lang="en-US" dirty="0" err="1"/>
              <a:t>Matlab</a:t>
            </a:r>
            <a:r>
              <a:rPr lang="en-US" dirty="0"/>
              <a:t>, the result is </a:t>
            </a:r>
            <a:r>
              <a:rPr lang="en-US" dirty="0">
                <a:latin typeface="Times New Roman" panose="02020603050405020304" pitchFamily="18" charset="0"/>
              </a:rPr>
              <a:t>6.6613 × 10</a:t>
            </a:r>
            <a:r>
              <a:rPr lang="en-US" baseline="30000" dirty="0">
                <a:latin typeface="Times New Roman" panose="02020603050405020304" pitchFamily="18" charset="0"/>
              </a:rPr>
              <a:t>–16</a:t>
            </a:r>
          </a:p>
          <a:p>
            <a:pPr lvl="1"/>
            <a:endParaRPr lang="en-US" baseline="300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determinant</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31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a:extLst>
              <a:ext uri="{FF2B5EF4-FFF2-40B4-BE49-F238E27FC236}">
                <a16:creationId xmlns:a16="http://schemas.microsoft.com/office/drawing/2014/main" id="{6A29537A-CB78-498B-B1A3-E207B33EB1FC}"/>
              </a:ext>
            </a:extLst>
          </p:cNvPr>
          <p:cNvGraphicFramePr>
            <a:graphicFrameLocks noChangeAspect="1"/>
          </p:cNvGraphicFramePr>
          <p:nvPr>
            <p:extLst>
              <p:ext uri="{D42A27DB-BD31-4B8C-83A1-F6EECF244321}">
                <p14:modId xmlns:p14="http://schemas.microsoft.com/office/powerpoint/2010/main" val="898301575"/>
              </p:ext>
            </p:extLst>
          </p:nvPr>
        </p:nvGraphicFramePr>
        <p:xfrm>
          <a:off x="1964321" y="3301678"/>
          <a:ext cx="5121275" cy="1247775"/>
        </p:xfrm>
        <a:graphic>
          <a:graphicData uri="http://schemas.openxmlformats.org/presentationml/2006/ole">
            <mc:AlternateContent xmlns:mc="http://schemas.openxmlformats.org/markup-compatibility/2006">
              <mc:Choice xmlns:v="urn:schemas-microsoft-com:vml" Requires="v">
                <p:oleObj name="Equation" r:id="rId5" imgW="2920680" imgH="711000" progId="Equation.DSMT4">
                  <p:embed/>
                </p:oleObj>
              </mc:Choice>
              <mc:Fallback>
                <p:oleObj name="Equation" r:id="rId5" imgW="2920680" imgH="711000" progId="Equation.DSMT4">
                  <p:embed/>
                  <p:pic>
                    <p:nvPicPr>
                      <p:cNvPr id="15" name="Object 14">
                        <a:extLst>
                          <a:ext uri="{FF2B5EF4-FFF2-40B4-BE49-F238E27FC236}">
                            <a16:creationId xmlns:a16="http://schemas.microsoft.com/office/drawing/2014/main" id="{6A29537A-CB78-498B-B1A3-E207B33EB1FC}"/>
                          </a:ext>
                        </a:extLst>
                      </p:cNvPr>
                      <p:cNvPicPr/>
                      <p:nvPr/>
                    </p:nvPicPr>
                    <p:blipFill>
                      <a:blip r:embed="rId6"/>
                      <a:stretch>
                        <a:fillRect/>
                      </a:stretch>
                    </p:blipFill>
                    <p:spPr>
                      <a:xfrm>
                        <a:off x="1964321" y="3301678"/>
                        <a:ext cx="5121275" cy="124777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A71B182A-C070-464B-B7CF-F6539F1E9D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89666172"/>
      </p:ext>
    </p:extLst>
  </p:cSld>
  <p:clrMapOvr>
    <a:masterClrMapping/>
  </p:clrMapOvr>
  <mc:AlternateContent xmlns:mc="http://schemas.openxmlformats.org/markup-compatibility/2006" xmlns:p14="http://schemas.microsoft.com/office/powerpoint/2010/main">
    <mc:Choice Requires="p14">
      <p:transition spd="slow" p14:dur="2000" advTm="52476"/>
    </mc:Choice>
    <mc:Fallback xmlns="">
      <p:transition spd="slow" advTm="52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stability</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Note that a small determinant does not mean a matrix is not perfectly invertible</a:t>
            </a:r>
          </a:p>
          <a:p>
            <a:endParaRPr lang="en-US" dirty="0"/>
          </a:p>
          <a:p>
            <a:endParaRPr lang="en-US" dirty="0"/>
          </a:p>
          <a:p>
            <a:endParaRPr lang="en-US" dirty="0"/>
          </a:p>
          <a:p>
            <a:endParaRPr lang="en-US" dirty="0"/>
          </a:p>
          <a:p>
            <a:r>
              <a:rPr lang="en-US" dirty="0"/>
              <a:t>The determinant is small,</a:t>
            </a:r>
            <a:br>
              <a:rPr lang="en-US" dirty="0"/>
            </a:br>
            <a:r>
              <a:rPr lang="en-US" dirty="0"/>
              <a:t>	but the inverse exists and is easy to calculate:</a:t>
            </a:r>
            <a:endParaRPr lang="en-US" baseline="30000" dirty="0">
              <a:latin typeface="Times New Roman" panose="02020603050405020304" pitchFamily="18" charset="0"/>
            </a:endParaRPr>
          </a:p>
          <a:p>
            <a:pPr lvl="1"/>
            <a:endParaRPr lang="en-US" baseline="300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determinant</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32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0" name="Object 19">
            <a:extLst>
              <a:ext uri="{FF2B5EF4-FFF2-40B4-BE49-F238E27FC236}">
                <a16:creationId xmlns:a16="http://schemas.microsoft.com/office/drawing/2014/main" id="{B475A1BC-F767-4180-AC17-6C8B75BB254A}"/>
              </a:ext>
            </a:extLst>
          </p:cNvPr>
          <p:cNvGraphicFramePr>
            <a:graphicFrameLocks noChangeAspect="1"/>
          </p:cNvGraphicFramePr>
          <p:nvPr>
            <p:extLst>
              <p:ext uri="{D42A27DB-BD31-4B8C-83A1-F6EECF244321}">
                <p14:modId xmlns:p14="http://schemas.microsoft.com/office/powerpoint/2010/main" val="1487140901"/>
              </p:ext>
            </p:extLst>
          </p:nvPr>
        </p:nvGraphicFramePr>
        <p:xfrm>
          <a:off x="2208188" y="2524529"/>
          <a:ext cx="4897438" cy="1247775"/>
        </p:xfrm>
        <a:graphic>
          <a:graphicData uri="http://schemas.openxmlformats.org/presentationml/2006/ole">
            <mc:AlternateContent xmlns:mc="http://schemas.openxmlformats.org/markup-compatibility/2006">
              <mc:Choice xmlns:v="urn:schemas-microsoft-com:vml" Requires="v">
                <p:oleObj name="Equation" r:id="rId5" imgW="2793960" imgH="711000" progId="Equation.DSMT4">
                  <p:embed/>
                </p:oleObj>
              </mc:Choice>
              <mc:Fallback>
                <p:oleObj name="Equation" r:id="rId5" imgW="2793960" imgH="711000" progId="Equation.DSMT4">
                  <p:embed/>
                  <p:pic>
                    <p:nvPicPr>
                      <p:cNvPr id="20" name="Object 19">
                        <a:extLst>
                          <a:ext uri="{FF2B5EF4-FFF2-40B4-BE49-F238E27FC236}">
                            <a16:creationId xmlns:a16="http://schemas.microsoft.com/office/drawing/2014/main" id="{B475A1BC-F767-4180-AC17-6C8B75BB254A}"/>
                          </a:ext>
                        </a:extLst>
                      </p:cNvPr>
                      <p:cNvPicPr/>
                      <p:nvPr/>
                    </p:nvPicPr>
                    <p:blipFill>
                      <a:blip r:embed="rId6"/>
                      <a:stretch>
                        <a:fillRect/>
                      </a:stretch>
                    </p:blipFill>
                    <p:spPr>
                      <a:xfrm>
                        <a:off x="2208188" y="2524529"/>
                        <a:ext cx="4897438" cy="12477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603235E-2E74-4EAB-8332-A993E9B2BC76}"/>
              </a:ext>
            </a:extLst>
          </p:cNvPr>
          <p:cNvGraphicFramePr>
            <a:graphicFrameLocks noChangeAspect="1"/>
          </p:cNvGraphicFramePr>
          <p:nvPr>
            <p:extLst>
              <p:ext uri="{D42A27DB-BD31-4B8C-83A1-F6EECF244321}">
                <p14:modId xmlns:p14="http://schemas.microsoft.com/office/powerpoint/2010/main" val="2782203829"/>
              </p:ext>
            </p:extLst>
          </p:nvPr>
        </p:nvGraphicFramePr>
        <p:xfrm>
          <a:off x="648755" y="4803775"/>
          <a:ext cx="7700963" cy="1292225"/>
        </p:xfrm>
        <a:graphic>
          <a:graphicData uri="http://schemas.openxmlformats.org/presentationml/2006/ole">
            <mc:AlternateContent xmlns:mc="http://schemas.openxmlformats.org/markup-compatibility/2006">
              <mc:Choice xmlns:v="urn:schemas-microsoft-com:vml" Requires="v">
                <p:oleObj name="Equation" r:id="rId7" imgW="4394160" imgH="736560" progId="Equation.DSMT4">
                  <p:embed/>
                </p:oleObj>
              </mc:Choice>
              <mc:Fallback>
                <p:oleObj name="Equation" r:id="rId7" imgW="4394160" imgH="736560" progId="Equation.DSMT4">
                  <p:embed/>
                  <p:pic>
                    <p:nvPicPr>
                      <p:cNvPr id="20" name="Object 19">
                        <a:extLst>
                          <a:ext uri="{FF2B5EF4-FFF2-40B4-BE49-F238E27FC236}">
                            <a16:creationId xmlns:a16="http://schemas.microsoft.com/office/drawing/2014/main" id="{B475A1BC-F767-4180-AC17-6C8B75BB254A}"/>
                          </a:ext>
                        </a:extLst>
                      </p:cNvPr>
                      <p:cNvPicPr/>
                      <p:nvPr/>
                    </p:nvPicPr>
                    <p:blipFill>
                      <a:blip r:embed="rId8"/>
                      <a:stretch>
                        <a:fillRect/>
                      </a:stretch>
                    </p:blipFill>
                    <p:spPr>
                      <a:xfrm>
                        <a:off x="648755" y="4803775"/>
                        <a:ext cx="7700963" cy="129222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ED0A1D42-2A5C-49BC-ACAE-A771A074795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50421128"/>
      </p:ext>
    </p:extLst>
  </p:cSld>
  <p:clrMapOvr>
    <a:masterClrMapping/>
  </p:clrMapOvr>
  <mc:AlternateContent xmlns:mc="http://schemas.openxmlformats.org/markup-compatibility/2006" xmlns:p14="http://schemas.microsoft.com/office/powerpoint/2010/main">
    <mc:Choice Requires="p14">
      <p:transition spd="slow" p14:dur="2000" advTm="26688"/>
    </mc:Choice>
    <mc:Fallback xmlns="">
      <p:transition spd="slow" advTm="2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idea of </a:t>
            </a:r>
            <a:r>
              <a:rPr lang="en-US" i="1" dirty="0"/>
              <a:t>n</a:t>
            </a:r>
            <a:r>
              <a:rPr lang="en-US" dirty="0"/>
              <a:t>-volume in </a:t>
            </a:r>
            <a:r>
              <a:rPr lang="en-US" b="1" dirty="0"/>
              <a:t>R</a:t>
            </a:r>
            <a:r>
              <a:rPr lang="en-US" i="1" baseline="30000" dirty="0"/>
              <a:t>n</a:t>
            </a:r>
            <a:endParaRPr lang="en-US" dirty="0"/>
          </a:p>
          <a:p>
            <a:pPr lvl="1"/>
            <a:r>
              <a:rPr lang="en-US" dirty="0"/>
              <a:t>Understand that the row-operation matrices change these </a:t>
            </a:r>
            <a:r>
              <a:rPr lang="en-US" i="1" dirty="0"/>
              <a:t>n</a:t>
            </a:r>
            <a:r>
              <a:rPr lang="en-US" dirty="0"/>
              <a:t>-volumes with simple-to-calculate formulas</a:t>
            </a:r>
          </a:p>
          <a:p>
            <a:pPr lvl="1"/>
            <a:r>
              <a:rPr lang="en-US" dirty="0"/>
              <a:t>Understand the idea of the determinant and the idea of orientation</a:t>
            </a:r>
          </a:p>
          <a:p>
            <a:pPr lvl="1"/>
            <a:r>
              <a:rPr lang="en-US" dirty="0"/>
              <a:t>Know that the determinant of a product of matrices is the product of the determinants</a:t>
            </a:r>
          </a:p>
          <a:p>
            <a:pPr lvl="1"/>
            <a:r>
              <a:rPr lang="en-US" dirty="0"/>
              <a:t>Know how to find the determinant of an upper-triangular matrix, which includes those in row-echelon form</a:t>
            </a:r>
          </a:p>
          <a:p>
            <a:pPr lvl="1"/>
            <a:r>
              <a:rPr lang="en-US" dirty="0"/>
              <a:t>Know how to calculate the determinant of an arbitrary matrix</a:t>
            </a:r>
          </a:p>
          <a:p>
            <a:pPr lvl="1"/>
            <a:r>
              <a:rPr lang="en-US" dirty="0"/>
              <a:t>Know the simple formulas for calculating the determinants</a:t>
            </a:r>
            <a:br>
              <a:rPr lang="en-US" dirty="0"/>
            </a:br>
            <a:r>
              <a:rPr lang="en-US" dirty="0"/>
              <a:t>of </a:t>
            </a:r>
            <a:r>
              <a:rPr lang="en-US" dirty="0">
                <a:latin typeface="Times New Roman" panose="02020603050405020304" pitchFamily="18" charset="0"/>
              </a:rPr>
              <a:t>2 × 2</a:t>
            </a:r>
            <a:r>
              <a:rPr lang="en-US" dirty="0"/>
              <a:t> and </a:t>
            </a:r>
            <a:r>
              <a:rPr lang="en-US" dirty="0">
                <a:latin typeface="Times New Roman" panose="02020603050405020304" pitchFamily="18" charset="0"/>
              </a:rPr>
              <a:t>3 × 3</a:t>
            </a:r>
            <a:r>
              <a:rPr lang="en-US" dirty="0"/>
              <a:t> matrices</a:t>
            </a:r>
          </a:p>
        </p:txBody>
      </p:sp>
      <p:sp>
        <p:nvSpPr>
          <p:cNvPr id="4" name="Footer Placeholder 3"/>
          <p:cNvSpPr>
            <a:spLocks noGrp="1"/>
          </p:cNvSpPr>
          <p:nvPr>
            <p:ph type="ftr" sz="quarter" idx="11"/>
          </p:nvPr>
        </p:nvSpPr>
        <p:spPr/>
        <p:txBody>
          <a:bodyPr/>
          <a:lstStyle/>
          <a:p>
            <a:r>
              <a:rPr lang="en-US"/>
              <a:t>The determinant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33</a:t>
            </a:fld>
            <a:endParaRPr lang="en-CA"/>
          </a:p>
        </p:txBody>
      </p:sp>
      <p:pic>
        <p:nvPicPr>
          <p:cNvPr id="7" name="Audio 6">
            <a:hlinkClick r:id="" action="ppaction://media"/>
            <a:extLst>
              <a:ext uri="{FF2B5EF4-FFF2-40B4-BE49-F238E27FC236}">
                <a16:creationId xmlns:a16="http://schemas.microsoft.com/office/drawing/2014/main" id="{A08B6240-29D9-496E-A9A3-1638EE4AD80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47981"/>
    </mc:Choice>
    <mc:Fallback xmlns="">
      <p:transition spd="slow" advTm="47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9AC-2808-4FFC-82CA-5A1067A6DBA6}"/>
              </a:ext>
            </a:extLst>
          </p:cNvPr>
          <p:cNvSpPr>
            <a:spLocks noGrp="1"/>
          </p:cNvSpPr>
          <p:nvPr>
            <p:ph type="title"/>
          </p:nvPr>
        </p:nvSpPr>
        <p:spPr/>
        <p:txBody>
          <a:bodyPr/>
          <a:lstStyle/>
          <a:p>
            <a:r>
              <a:rPr lang="en-US" dirty="0"/>
              <a:t>Warning</a:t>
            </a:r>
          </a:p>
        </p:txBody>
      </p:sp>
      <p:sp>
        <p:nvSpPr>
          <p:cNvPr id="3" name="Content Placeholder 2">
            <a:extLst>
              <a:ext uri="{FF2B5EF4-FFF2-40B4-BE49-F238E27FC236}">
                <a16:creationId xmlns:a16="http://schemas.microsoft.com/office/drawing/2014/main" id="{637FA958-7A41-430B-BE72-EF8A87CADE1D}"/>
              </a:ext>
            </a:extLst>
          </p:cNvPr>
          <p:cNvSpPr>
            <a:spLocks noGrp="1"/>
          </p:cNvSpPr>
          <p:nvPr>
            <p:ph idx="1"/>
          </p:nvPr>
        </p:nvSpPr>
        <p:spPr/>
        <p:txBody>
          <a:bodyPr/>
          <a:lstStyle/>
          <a:p>
            <a:r>
              <a:rPr lang="en-US" dirty="0"/>
              <a:t>Some of you will search online to find how to calculate the determinant</a:t>
            </a:r>
          </a:p>
          <a:p>
            <a:pPr lvl="1"/>
            <a:r>
              <a:rPr lang="en-US" dirty="0"/>
              <a:t>You will come across formulas described as co-factor expansions, and tricks to speed up this horrible algorithm</a:t>
            </a:r>
          </a:p>
          <a:p>
            <a:pPr lvl="1"/>
            <a:r>
              <a:rPr lang="en-US" dirty="0"/>
              <a:t>Associated with these are classical adjoints to calculate the inverse</a:t>
            </a:r>
          </a:p>
          <a:p>
            <a:r>
              <a:rPr lang="en-US" dirty="0"/>
              <a:t>We cover none of these in this courses, and we shouldn’t</a:t>
            </a:r>
          </a:p>
          <a:p>
            <a:pPr lvl="1"/>
            <a:r>
              <a:rPr lang="en-US" dirty="0"/>
              <a:t>These formulas have worse run times than almost all other algorithms you will see here at the university</a:t>
            </a:r>
          </a:p>
          <a:p>
            <a:pPr lvl="1"/>
            <a:r>
              <a:rPr lang="en-US" dirty="0"/>
              <a:t>They are highly susceptible to numerical error, for calculating the determinant of a 10 </a:t>
            </a:r>
            <a:r>
              <a:rPr lang="en-US" dirty="0">
                <a:latin typeface="Times New Roman" panose="02020603050405020304" pitchFamily="18" charset="0"/>
              </a:rPr>
              <a:t>×</a:t>
            </a:r>
            <a:r>
              <a:rPr lang="en-US" dirty="0"/>
              <a:t> 10 matrix requires over three million floating-point operations</a:t>
            </a:r>
          </a:p>
          <a:p>
            <a:pPr lvl="2"/>
            <a:r>
              <a:rPr lang="en-US" dirty="0"/>
              <a:t>Gaussian elimination requires approximately 1000</a:t>
            </a:r>
          </a:p>
        </p:txBody>
      </p:sp>
      <p:sp>
        <p:nvSpPr>
          <p:cNvPr id="4" name="Footer Placeholder 3">
            <a:extLst>
              <a:ext uri="{FF2B5EF4-FFF2-40B4-BE49-F238E27FC236}">
                <a16:creationId xmlns:a16="http://schemas.microsoft.com/office/drawing/2014/main" id="{0DBC82CF-C6C8-411E-979F-3CA49238D825}"/>
              </a:ext>
            </a:extLst>
          </p:cNvPr>
          <p:cNvSpPr>
            <a:spLocks noGrp="1"/>
          </p:cNvSpPr>
          <p:nvPr>
            <p:ph type="ftr" sz="quarter" idx="11"/>
          </p:nvPr>
        </p:nvSpPr>
        <p:spPr/>
        <p:txBody>
          <a:bodyPr/>
          <a:lstStyle/>
          <a:p>
            <a:r>
              <a:rPr lang="en-US"/>
              <a:t>The determinant</a:t>
            </a:r>
            <a:endParaRPr lang="en-CA" dirty="0"/>
          </a:p>
        </p:txBody>
      </p:sp>
      <p:sp>
        <p:nvSpPr>
          <p:cNvPr id="5" name="Slide Number Placeholder 4">
            <a:extLst>
              <a:ext uri="{FF2B5EF4-FFF2-40B4-BE49-F238E27FC236}">
                <a16:creationId xmlns:a16="http://schemas.microsoft.com/office/drawing/2014/main" id="{057A8150-B8D3-4C38-9C2C-C834B53A7DB0}"/>
              </a:ext>
            </a:extLst>
          </p:cNvPr>
          <p:cNvSpPr>
            <a:spLocks noGrp="1"/>
          </p:cNvSpPr>
          <p:nvPr>
            <p:ph type="sldNum" sz="quarter" idx="12"/>
          </p:nvPr>
        </p:nvSpPr>
        <p:spPr/>
        <p:txBody>
          <a:bodyPr/>
          <a:lstStyle/>
          <a:p>
            <a:fld id="{42EF6DC8-DA9C-4533-8A40-BB00A2545AF8}" type="slidenum">
              <a:rPr lang="en-CA" smtClean="0"/>
              <a:pPr/>
              <a:t>34</a:t>
            </a:fld>
            <a:endParaRPr lang="en-CA"/>
          </a:p>
        </p:txBody>
      </p:sp>
      <p:pic>
        <p:nvPicPr>
          <p:cNvPr id="6" name="Audio 5">
            <a:hlinkClick r:id="" action="ppaction://media"/>
            <a:extLst>
              <a:ext uri="{FF2B5EF4-FFF2-40B4-BE49-F238E27FC236}">
                <a16:creationId xmlns:a16="http://schemas.microsoft.com/office/drawing/2014/main" id="{B193E91A-EFE0-4F5B-8B7B-CB0DF5CBA0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5608882"/>
      </p:ext>
    </p:extLst>
  </p:cSld>
  <p:clrMapOvr>
    <a:masterClrMapping/>
  </p:clrMapOvr>
  <mc:AlternateContent xmlns:mc="http://schemas.openxmlformats.org/markup-compatibility/2006" xmlns:p14="http://schemas.microsoft.com/office/powerpoint/2010/main">
    <mc:Choice Requires="p14">
      <p:transition spd="slow" p14:dur="2000" advTm="58081"/>
    </mc:Choice>
    <mc:Fallback xmlns="">
      <p:transition spd="slow" advTm="58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https://en.wikipedia.org/wiki/Elementary_matrix</a:t>
            </a:r>
          </a:p>
          <a:p>
            <a:pPr marL="0" indent="0">
              <a:buNone/>
            </a:pPr>
            <a:r>
              <a:rPr lang="en-US" dirty="0"/>
              <a:t>[2]	https://en.wikipedia.org/wiki/Determinant</a:t>
            </a:r>
          </a:p>
        </p:txBody>
      </p:sp>
      <p:sp>
        <p:nvSpPr>
          <p:cNvPr id="4" name="Footer Placeholder 3"/>
          <p:cNvSpPr>
            <a:spLocks noGrp="1"/>
          </p:cNvSpPr>
          <p:nvPr>
            <p:ph type="ftr" sz="quarter" idx="11"/>
          </p:nvPr>
        </p:nvSpPr>
        <p:spPr/>
        <p:txBody>
          <a:bodyPr/>
          <a:lstStyle/>
          <a:p>
            <a:r>
              <a:rPr lang="en-US"/>
              <a:t>The determinant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Volumes in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Suppose that in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we consider the region </a:t>
            </a:r>
            <a:r>
              <a:rPr lang="en-US" i="1" dirty="0"/>
              <a:t>S</a:t>
            </a:r>
            <a:r>
              <a:rPr lang="en-US" dirty="0"/>
              <a:t> defined as all</a:t>
            </a:r>
            <a:br>
              <a:rPr lang="en-US" dirty="0"/>
            </a:br>
            <a:r>
              <a:rPr lang="en-US" dirty="0"/>
              <a:t>vectors where all entries fall in the real interval [0, 1] </a:t>
            </a:r>
          </a:p>
          <a:p>
            <a:pPr lvl="1"/>
            <a:r>
              <a:rPr lang="en-US" dirty="0"/>
              <a:t>In </a:t>
            </a:r>
            <a:r>
              <a:rPr lang="en-US" b="1" dirty="0"/>
              <a:t>R</a:t>
            </a:r>
            <a:r>
              <a:rPr lang="en-US" baseline="30000" dirty="0"/>
              <a:t>1</a:t>
            </a:r>
            <a:r>
              <a:rPr lang="en-US" dirty="0"/>
              <a:t>, this is a unit line with length 1</a:t>
            </a:r>
          </a:p>
          <a:p>
            <a:pPr lvl="1"/>
            <a:r>
              <a:rPr lang="en-US" dirty="0"/>
              <a:t>In </a:t>
            </a:r>
            <a:r>
              <a:rPr lang="en-US" b="1" dirty="0"/>
              <a:t>R</a:t>
            </a:r>
            <a:r>
              <a:rPr lang="en-US" baseline="30000" dirty="0"/>
              <a:t>2</a:t>
            </a:r>
            <a:r>
              <a:rPr lang="en-US" dirty="0"/>
              <a:t>, this is a unit square with area 1</a:t>
            </a:r>
          </a:p>
          <a:p>
            <a:pPr lvl="1"/>
            <a:r>
              <a:rPr lang="en-US" dirty="0"/>
              <a:t>In </a:t>
            </a:r>
            <a:r>
              <a:rPr lang="en-US" b="1" dirty="0"/>
              <a:t>R</a:t>
            </a:r>
            <a:r>
              <a:rPr lang="en-US" baseline="30000" dirty="0"/>
              <a:t>3</a:t>
            </a:r>
            <a:r>
              <a:rPr lang="en-US" dirty="0"/>
              <a:t>, this is a unit cube with volume 1</a:t>
            </a:r>
          </a:p>
          <a:p>
            <a:pPr lvl="1"/>
            <a:endParaRPr lang="en-US" dirty="0"/>
          </a:p>
          <a:p>
            <a:r>
              <a:rPr lang="en-US" dirty="0"/>
              <a:t>In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we will refer to this as a </a:t>
            </a:r>
            <a:r>
              <a:rPr lang="en-US" i="1" dirty="0"/>
              <a:t>unit n-cube</a:t>
            </a:r>
            <a:r>
              <a:rPr lang="en-US" dirty="0"/>
              <a:t> with an </a:t>
            </a:r>
            <a:r>
              <a:rPr lang="en-US" i="1" dirty="0"/>
              <a:t>n</a:t>
            </a:r>
            <a:r>
              <a:rPr lang="en-US" dirty="0"/>
              <a:t>-volume of 1</a:t>
            </a:r>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pic>
        <p:nvPicPr>
          <p:cNvPr id="8" name="Audio 7">
            <a:hlinkClick r:id="" action="ppaction://media"/>
            <a:extLst>
              <a:ext uri="{FF2B5EF4-FFF2-40B4-BE49-F238E27FC236}">
                <a16:creationId xmlns:a16="http://schemas.microsoft.com/office/drawing/2014/main" id="{10290100-01FF-4DF3-BC73-7B98EE7AEBA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61719265"/>
      </p:ext>
    </p:extLst>
  </p:cSld>
  <p:clrMapOvr>
    <a:masterClrMapping/>
  </p:clrMapOvr>
  <mc:AlternateContent xmlns:mc="http://schemas.openxmlformats.org/markup-compatibility/2006" xmlns:p14="http://schemas.microsoft.com/office/powerpoint/2010/main">
    <mc:Choice Requires="p14">
      <p:transition spd="slow" p14:dur="2000" advTm="41291"/>
    </mc:Choice>
    <mc:Fallback xmlns="">
      <p:transition spd="slow" advTm="4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Volumes in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all vectors </a:t>
            </a:r>
            <a:r>
              <a:rPr lang="en-US" b="1" dirty="0"/>
              <a:t>u</a:t>
            </a:r>
            <a:r>
              <a:rPr lang="en-US" dirty="0"/>
              <a:t> such that </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a:t>
            </a:r>
            <a:r>
              <a:rPr lang="en-US" baseline="-25000" dirty="0">
                <a:latin typeface="Times New Roman" panose="02020603050405020304" pitchFamily="18" charset="0"/>
              </a:rPr>
              <a:t>2</a:t>
            </a:r>
            <a:r>
              <a:rPr lang="en-US" dirty="0">
                <a:latin typeface="Times New Roman" panose="02020603050405020304" pitchFamily="18" charset="0"/>
              </a:rPr>
              <a:t> ≤ 1</a:t>
            </a:r>
            <a:r>
              <a:rPr lang="en-US" dirty="0"/>
              <a:t> will be described as the</a:t>
            </a:r>
            <a:br>
              <a:rPr lang="en-US" dirty="0"/>
            </a:br>
            <a:r>
              <a:rPr lang="en-US" i="1" dirty="0"/>
              <a:t>unit </a:t>
            </a:r>
            <a:r>
              <a:rPr lang="en-US" i="1" dirty="0">
                <a:latin typeface="Times New Roman" panose="02020603050405020304" pitchFamily="18" charset="0"/>
              </a:rPr>
              <a:t>n</a:t>
            </a:r>
            <a:r>
              <a:rPr lang="en-US" i="1" dirty="0"/>
              <a:t>-ball</a:t>
            </a:r>
          </a:p>
          <a:p>
            <a:pPr lvl="1"/>
            <a:r>
              <a:rPr lang="en-US" dirty="0"/>
              <a:t>Its volume can be calculated as</a:t>
            </a:r>
          </a:p>
          <a:p>
            <a:pPr lvl="1"/>
            <a:endParaRPr lang="en-US" dirty="0"/>
          </a:p>
          <a:p>
            <a:pPr lvl="1"/>
            <a:endParaRPr lang="en-US" dirty="0"/>
          </a:p>
          <a:p>
            <a:pPr lvl="1"/>
            <a:endParaRPr lang="en-US" dirty="0"/>
          </a:p>
          <a:p>
            <a:pPr lvl="1"/>
            <a:endParaRPr lang="en-US" dirty="0"/>
          </a:p>
          <a:p>
            <a:pPr lvl="1"/>
            <a:endParaRPr lang="en-US" dirty="0"/>
          </a:p>
          <a:p>
            <a:pPr lvl="1"/>
            <a:r>
              <a:rPr lang="en-US" dirty="0"/>
              <a:t>Here,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2)···4·2</a:t>
            </a:r>
            <a:r>
              <a:rPr lang="en-US" dirty="0"/>
              <a:t> for even </a:t>
            </a:r>
            <a:r>
              <a:rPr lang="en-US" i="1" dirty="0"/>
              <a:t>n</a:t>
            </a:r>
            <a:r>
              <a:rPr lang="en-US" dirty="0"/>
              <a:t> and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2)···3·1</a:t>
            </a:r>
          </a:p>
          <a:p>
            <a:pPr lvl="1"/>
            <a:endParaRPr lang="en-US" dirty="0">
              <a:latin typeface="Times New Roman" panose="02020603050405020304" pitchFamily="18" charset="0"/>
            </a:endParaRPr>
          </a:p>
          <a:p>
            <a:r>
              <a:rPr lang="en-US" dirty="0"/>
              <a:t>In general, given a region </a:t>
            </a:r>
            <a:r>
              <a:rPr lang="en-US" i="1" dirty="0">
                <a:latin typeface="Times New Roman" panose="02020603050405020304" pitchFamily="18" charset="0"/>
              </a:rPr>
              <a:t>P</a:t>
            </a:r>
            <a:r>
              <a:rPr lang="en-US" dirty="0"/>
              <a:t> in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it is possible calculate or estimate its </a:t>
            </a:r>
            <a:r>
              <a:rPr lang="en-US" i="1" dirty="0"/>
              <a:t>n-</a:t>
            </a:r>
            <a:r>
              <a:rPr lang="en-US" dirty="0"/>
              <a:t>volume</a:t>
            </a:r>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A4C14290-EEDD-41FE-8C36-3E96FEB10956}"/>
              </a:ext>
            </a:extLst>
          </p:cNvPr>
          <p:cNvGraphicFramePr>
            <a:graphicFrameLocks noChangeAspect="1"/>
          </p:cNvGraphicFramePr>
          <p:nvPr>
            <p:extLst>
              <p:ext uri="{D42A27DB-BD31-4B8C-83A1-F6EECF244321}">
                <p14:modId xmlns:p14="http://schemas.microsoft.com/office/powerpoint/2010/main" val="189466187"/>
              </p:ext>
            </p:extLst>
          </p:nvPr>
        </p:nvGraphicFramePr>
        <p:xfrm>
          <a:off x="3080985" y="2728208"/>
          <a:ext cx="2770187" cy="1905000"/>
        </p:xfrm>
        <a:graphic>
          <a:graphicData uri="http://schemas.openxmlformats.org/presentationml/2006/ole">
            <mc:AlternateContent xmlns:mc="http://schemas.openxmlformats.org/markup-compatibility/2006">
              <mc:Choice xmlns:v="urn:schemas-microsoft-com:vml" Requires="v">
                <p:oleObj name="Equation" r:id="rId5" imgW="1193760" imgH="825480" progId="Equation.DSMT4">
                  <p:embed/>
                </p:oleObj>
              </mc:Choice>
              <mc:Fallback>
                <p:oleObj name="Equation" r:id="rId5" imgW="1193760" imgH="825480" progId="Equation.DSMT4">
                  <p:embed/>
                  <p:pic>
                    <p:nvPicPr>
                      <p:cNvPr id="14" name="Object 13">
                        <a:extLst>
                          <a:ext uri="{FF2B5EF4-FFF2-40B4-BE49-F238E27FC236}">
                            <a16:creationId xmlns:a16="http://schemas.microsoft.com/office/drawing/2014/main" id="{137DC9DC-13C2-4627-AAF8-3C527C1F523C}"/>
                          </a:ext>
                        </a:extLst>
                      </p:cNvPr>
                      <p:cNvPicPr/>
                      <p:nvPr/>
                    </p:nvPicPr>
                    <p:blipFill>
                      <a:blip r:embed="rId6"/>
                      <a:stretch>
                        <a:fillRect/>
                      </a:stretch>
                    </p:blipFill>
                    <p:spPr>
                      <a:xfrm>
                        <a:off x="3080985" y="2728208"/>
                        <a:ext cx="2770187" cy="190500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ED9B5E50-8C55-47D7-A9BD-8BFEBCABB22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77531194"/>
      </p:ext>
    </p:extLst>
  </p:cSld>
  <p:clrMapOvr>
    <a:masterClrMapping/>
  </p:clrMapOvr>
  <mc:AlternateContent xmlns:mc="http://schemas.openxmlformats.org/markup-compatibility/2006" xmlns:p14="http://schemas.microsoft.com/office/powerpoint/2010/main">
    <mc:Choice Requires="p14">
      <p:transition spd="slow" p14:dur="2000" advTm="85376"/>
    </mc:Choice>
    <mc:Fallback xmlns="">
      <p:transition spd="slow" advTm="8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3501-7F50-45DB-90CC-EA043D14879D}"/>
              </a:ext>
            </a:extLst>
          </p:cNvPr>
          <p:cNvSpPr>
            <a:spLocks noGrp="1"/>
          </p:cNvSpPr>
          <p:nvPr>
            <p:ph type="title"/>
          </p:nvPr>
        </p:nvSpPr>
        <p:spPr/>
        <p:txBody>
          <a:bodyPr/>
          <a:lstStyle/>
          <a:p>
            <a:r>
              <a:rPr lang="en-US" dirty="0"/>
              <a:t>Volumes of subspaces</a:t>
            </a:r>
          </a:p>
        </p:txBody>
      </p:sp>
      <p:sp>
        <p:nvSpPr>
          <p:cNvPr id="3" name="Content Placeholder 2">
            <a:extLst>
              <a:ext uri="{FF2B5EF4-FFF2-40B4-BE49-F238E27FC236}">
                <a16:creationId xmlns:a16="http://schemas.microsoft.com/office/drawing/2014/main" id="{795210BA-9043-4CCE-8B6A-3991E087A003}"/>
              </a:ext>
            </a:extLst>
          </p:cNvPr>
          <p:cNvSpPr>
            <a:spLocks noGrp="1"/>
          </p:cNvSpPr>
          <p:nvPr>
            <p:ph idx="1"/>
          </p:nvPr>
        </p:nvSpPr>
        <p:spPr/>
        <p:txBody>
          <a:bodyPr/>
          <a:lstStyle/>
          <a:p>
            <a:r>
              <a:rPr lang="en-US" dirty="0"/>
              <a:t>Notice that:</a:t>
            </a:r>
          </a:p>
          <a:p>
            <a:pPr lvl="1"/>
            <a:r>
              <a:rPr lang="en-US" dirty="0"/>
              <a:t>A point in </a:t>
            </a:r>
            <a:r>
              <a:rPr lang="en-US" b="1" dirty="0"/>
              <a:t>R</a:t>
            </a:r>
            <a:r>
              <a:rPr lang="en-US" baseline="30000" dirty="0"/>
              <a:t>1</a:t>
            </a:r>
            <a:r>
              <a:rPr lang="en-US" dirty="0"/>
              <a:t> does not have any length</a:t>
            </a:r>
          </a:p>
          <a:p>
            <a:pPr lvl="1"/>
            <a:r>
              <a:rPr lang="en-US" dirty="0"/>
              <a:t>A line or curve in </a:t>
            </a:r>
            <a:r>
              <a:rPr lang="en-US" b="1" dirty="0"/>
              <a:t>R</a:t>
            </a:r>
            <a:r>
              <a:rPr lang="en-US" baseline="30000" dirty="0"/>
              <a:t>2</a:t>
            </a:r>
            <a:r>
              <a:rPr lang="en-US" dirty="0"/>
              <a:t> does not have any area</a:t>
            </a:r>
          </a:p>
          <a:p>
            <a:pPr lvl="1"/>
            <a:r>
              <a:rPr lang="en-US" dirty="0"/>
              <a:t>A plane or surface in </a:t>
            </a:r>
            <a:r>
              <a:rPr lang="en-US" b="1" dirty="0"/>
              <a:t>R</a:t>
            </a:r>
            <a:r>
              <a:rPr lang="en-US" baseline="30000" dirty="0"/>
              <a:t>3</a:t>
            </a:r>
            <a:r>
              <a:rPr lang="en-US" dirty="0"/>
              <a:t> does not have any volume</a:t>
            </a:r>
          </a:p>
          <a:p>
            <a:pPr lvl="1"/>
            <a:endParaRPr lang="en-US" dirty="0"/>
          </a:p>
          <a:p>
            <a:r>
              <a:rPr lang="en-US" dirty="0"/>
              <a:t>In general,</a:t>
            </a:r>
            <a:br>
              <a:rPr lang="en-US" dirty="0"/>
            </a:br>
            <a:r>
              <a:rPr lang="en-US" dirty="0"/>
              <a:t>	a subspace that is not all of </a:t>
            </a:r>
            <a:r>
              <a:rPr lang="en-US" b="1" dirty="0"/>
              <a:t>R</a:t>
            </a:r>
            <a:r>
              <a:rPr lang="en-US" i="1" baseline="30000" dirty="0"/>
              <a:t>n</a:t>
            </a:r>
            <a:r>
              <a:rPr lang="en-US" i="1" dirty="0"/>
              <a:t> </a:t>
            </a:r>
            <a:r>
              <a:rPr lang="en-US" dirty="0"/>
              <a:t>will have zero </a:t>
            </a:r>
            <a:r>
              <a:rPr lang="en-US" i="1" dirty="0"/>
              <a:t>n</a:t>
            </a:r>
            <a:r>
              <a:rPr lang="en-US" dirty="0"/>
              <a:t>-volume</a:t>
            </a:r>
          </a:p>
          <a:p>
            <a:endParaRPr lang="en-US" dirty="0"/>
          </a:p>
          <a:p>
            <a:endParaRPr lang="en-US" dirty="0"/>
          </a:p>
        </p:txBody>
      </p:sp>
      <p:sp>
        <p:nvSpPr>
          <p:cNvPr id="4" name="Footer Placeholder 3">
            <a:extLst>
              <a:ext uri="{FF2B5EF4-FFF2-40B4-BE49-F238E27FC236}">
                <a16:creationId xmlns:a16="http://schemas.microsoft.com/office/drawing/2014/main" id="{CEE2A443-FEF2-40BC-B5C5-BE9359BB6CB2}"/>
              </a:ext>
            </a:extLst>
          </p:cNvPr>
          <p:cNvSpPr>
            <a:spLocks noGrp="1"/>
          </p:cNvSpPr>
          <p:nvPr>
            <p:ph type="ftr" sz="quarter" idx="11"/>
          </p:nvPr>
        </p:nvSpPr>
        <p:spPr/>
        <p:txBody>
          <a:bodyPr/>
          <a:lstStyle/>
          <a:p>
            <a:r>
              <a:rPr lang="en-US"/>
              <a:t>The determinant</a:t>
            </a:r>
            <a:endParaRPr lang="en-CA" dirty="0"/>
          </a:p>
        </p:txBody>
      </p:sp>
      <p:sp>
        <p:nvSpPr>
          <p:cNvPr id="5" name="Slide Number Placeholder 4">
            <a:extLst>
              <a:ext uri="{FF2B5EF4-FFF2-40B4-BE49-F238E27FC236}">
                <a16:creationId xmlns:a16="http://schemas.microsoft.com/office/drawing/2014/main" id="{18A5AE67-1DA6-4AD8-A184-B49023C8763F}"/>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7" name="Audio 6">
            <a:hlinkClick r:id="" action="ppaction://media"/>
            <a:extLst>
              <a:ext uri="{FF2B5EF4-FFF2-40B4-BE49-F238E27FC236}">
                <a16:creationId xmlns:a16="http://schemas.microsoft.com/office/drawing/2014/main" id="{C096BEAC-0F50-4825-AF25-CEE175157D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7336714"/>
      </p:ext>
    </p:extLst>
  </p:cSld>
  <p:clrMapOvr>
    <a:masterClrMapping/>
  </p:clrMapOvr>
  <mc:AlternateContent xmlns:mc="http://schemas.openxmlformats.org/markup-compatibility/2006" xmlns:p14="http://schemas.microsoft.com/office/powerpoint/2010/main">
    <mc:Choice Requires="p14">
      <p:transition spd="slow" p14:dur="2000" advTm="40038"/>
    </mc:Choice>
    <mc:Fallback xmlns="">
      <p:transition spd="slow" advTm="40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on finding the ratio</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Suppose you have a region </a:t>
            </a:r>
            <a:r>
              <a:rPr lang="en-US" i="1" dirty="0">
                <a:latin typeface="Times New Roman" panose="02020603050405020304" pitchFamily="18" charset="0"/>
              </a:rPr>
              <a:t>P</a:t>
            </a:r>
            <a:r>
              <a:rPr lang="en-US" dirty="0"/>
              <a:t> in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with an </a:t>
            </a:r>
            <a:r>
              <a:rPr lang="en-US" i="1" dirty="0"/>
              <a:t>n</a:t>
            </a:r>
            <a:r>
              <a:rPr lang="en-US" dirty="0"/>
              <a:t>-volume </a:t>
            </a:r>
            <a:r>
              <a:rPr lang="en-US" dirty="0">
                <a:latin typeface="Times New Roman" panose="02020603050405020304" pitchFamily="18" charset="0"/>
              </a:rPr>
              <a:t>vol(</a:t>
            </a:r>
            <a:r>
              <a:rPr lang="en-US" i="1" dirty="0">
                <a:latin typeface="Times New Roman" panose="02020603050405020304" pitchFamily="18" charset="0"/>
              </a:rPr>
              <a:t>P</a:t>
            </a:r>
            <a:r>
              <a:rPr lang="en-US" dirty="0">
                <a:latin typeface="Times New Roman" panose="02020603050405020304" pitchFamily="18" charset="0"/>
              </a:rPr>
              <a:t>)</a:t>
            </a:r>
            <a:r>
              <a:rPr lang="en-US" dirty="0"/>
              <a:t> and you multiply every point in that region by a square matrix</a:t>
            </a:r>
            <a:br>
              <a:rPr lang="en-US" dirty="0"/>
            </a:b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US" dirty="0"/>
          </a:p>
          <a:p>
            <a:pPr lvl="1"/>
            <a:r>
              <a:rPr lang="en-US" dirty="0"/>
              <a:t>Question: Is there a relationship between the </a:t>
            </a:r>
            <a:r>
              <a:rPr lang="en-US" dirty="0">
                <a:latin typeface="Times New Roman" panose="02020603050405020304" pitchFamily="18" charset="0"/>
              </a:rPr>
              <a:t>vol(</a:t>
            </a:r>
            <a:r>
              <a:rPr lang="en-US" i="1" dirty="0">
                <a:latin typeface="Times New Roman" panose="02020603050405020304" pitchFamily="18" charset="0"/>
              </a:rPr>
              <a:t>AP</a:t>
            </a:r>
            <a:r>
              <a:rPr lang="en-US" dirty="0">
                <a:latin typeface="Times New Roman" panose="02020603050405020304" pitchFamily="18" charset="0"/>
              </a:rPr>
              <a:t>)</a:t>
            </a:r>
            <a:r>
              <a:rPr lang="en-US" i="1" dirty="0"/>
              <a:t> </a:t>
            </a:r>
            <a:r>
              <a:rPr lang="en-US" dirty="0"/>
              <a:t>and </a:t>
            </a:r>
            <a:r>
              <a:rPr lang="en-US" dirty="0">
                <a:latin typeface="Times New Roman" panose="02020603050405020304" pitchFamily="18" charset="0"/>
              </a:rPr>
              <a:t>vol(</a:t>
            </a:r>
            <a:r>
              <a:rPr lang="en-US" i="1" dirty="0">
                <a:latin typeface="Times New Roman" panose="02020603050405020304" pitchFamily="18" charset="0"/>
              </a:rPr>
              <a:t>P</a:t>
            </a:r>
            <a:r>
              <a:rPr lang="en-US" dirty="0">
                <a:latin typeface="Times New Roman" panose="02020603050405020304" pitchFamily="18" charset="0"/>
              </a:rPr>
              <a:t>) and can we calculate this ratio?</a:t>
            </a:r>
            <a:endParaRPr lang="en-US" baseline="-25000"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pic>
        <p:nvPicPr>
          <p:cNvPr id="8" name="Audio 7">
            <a:hlinkClick r:id="" action="ppaction://media"/>
            <a:extLst>
              <a:ext uri="{FF2B5EF4-FFF2-40B4-BE49-F238E27FC236}">
                <a16:creationId xmlns:a16="http://schemas.microsoft.com/office/drawing/2014/main" id="{971DE446-8427-4FE7-8951-C373228842A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35853361"/>
      </p:ext>
    </p:extLst>
  </p:cSld>
  <p:clrMapOvr>
    <a:masterClrMapping/>
  </p:clrMapOvr>
  <mc:AlternateContent xmlns:mc="http://schemas.openxmlformats.org/markup-compatibility/2006" xmlns:p14="http://schemas.microsoft.com/office/powerpoint/2010/main">
    <mc:Choice Requires="p14">
      <p:transition spd="slow" p14:dur="2000" advTm="39943"/>
    </mc:Choice>
    <mc:Fallback xmlns="">
      <p:transition spd="slow" advTm="3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row operations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Let’s simplify this problem:</a:t>
            </a:r>
          </a:p>
          <a:p>
            <a:pPr lvl="1"/>
            <a:r>
              <a:rPr lang="en-US" dirty="0"/>
              <a:t>Suppose you have a unit </a:t>
            </a:r>
            <a:r>
              <a:rPr lang="en-US" i="1" dirty="0"/>
              <a:t>n</a:t>
            </a:r>
            <a:r>
              <a:rPr lang="en-US" dirty="0"/>
              <a:t>-cube and you multiply every point in that unit </a:t>
            </a:r>
            <a:r>
              <a:rPr lang="en-US" i="1" dirty="0"/>
              <a:t>n</a:t>
            </a:r>
            <a:r>
              <a:rPr lang="en-US" dirty="0"/>
              <a:t>-cube by the matrix </a:t>
            </a:r>
            <a:r>
              <a:rPr lang="en-US" i="1" dirty="0">
                <a:latin typeface="Times New Roman" panose="02020603050405020304" pitchFamily="18" charset="0"/>
              </a:rPr>
              <a:t>R</a:t>
            </a:r>
            <a:r>
              <a:rPr lang="en-US" i="1" baseline="-25000" dirty="0">
                <a:latin typeface="Symbol" panose="05050102010706020507" pitchFamily="18" charset="2"/>
              </a:rPr>
              <a:t>a</a:t>
            </a:r>
            <a:r>
              <a:rPr lang="en-US" baseline="-25000" dirty="0">
                <a:latin typeface="Times New Roman" panose="02020603050405020304" pitchFamily="18" charset="0"/>
              </a:rPr>
              <a:t> </a:t>
            </a:r>
            <a:r>
              <a:rPr lang="en-US" i="1" baseline="-25000" dirty="0" err="1">
                <a:latin typeface="Times New Roman" panose="02020603050405020304" pitchFamily="18" charset="0"/>
              </a:rPr>
              <a:t>Rk</a:t>
            </a:r>
            <a:r>
              <a:rPr lang="en-US" i="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US" dirty="0"/>
          </a:p>
          <a:p>
            <a:pPr lvl="1"/>
            <a:r>
              <a:rPr lang="en-US" dirty="0"/>
              <a:t>That is, multiply the </a:t>
            </a:r>
            <a:r>
              <a:rPr lang="en-US" i="1" dirty="0"/>
              <a:t>k</a:t>
            </a:r>
            <a:r>
              <a:rPr lang="en-US" baseline="30000" dirty="0"/>
              <a:t>th</a:t>
            </a:r>
            <a:r>
              <a:rPr lang="en-US" dirty="0"/>
              <a:t> entry by </a:t>
            </a:r>
            <a:r>
              <a:rPr lang="en-US" i="1" dirty="0">
                <a:latin typeface="Symbol" panose="05050102010706020507" pitchFamily="18" charset="2"/>
              </a:rPr>
              <a:t>a</a:t>
            </a:r>
            <a:endParaRPr lang="en-US" dirty="0"/>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pic>
        <p:nvPicPr>
          <p:cNvPr id="9" name="Audio 8">
            <a:hlinkClick r:id="" action="ppaction://media"/>
            <a:extLst>
              <a:ext uri="{FF2B5EF4-FFF2-40B4-BE49-F238E27FC236}">
                <a16:creationId xmlns:a16="http://schemas.microsoft.com/office/drawing/2014/main" id="{A6ACEB33-45B7-487C-B708-D62B7945D71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88966268"/>
      </p:ext>
    </p:extLst>
  </p:cSld>
  <p:clrMapOvr>
    <a:masterClrMapping/>
  </p:clrMapOvr>
  <mc:AlternateContent xmlns:mc="http://schemas.openxmlformats.org/markup-compatibility/2006" xmlns:p14="http://schemas.microsoft.com/office/powerpoint/2010/main">
    <mc:Choice Requires="p14">
      <p:transition spd="slow" p14:dur="2000" advTm="31305"/>
    </mc:Choice>
    <mc:Fallback xmlns="">
      <p:transition spd="slow" advTm="31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row operations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a:t>
            </a:r>
            <a:r>
              <a:rPr lang="en-US" b="1" dirty="0"/>
              <a:t>R</a:t>
            </a:r>
            <a:r>
              <a:rPr lang="en-US" baseline="30000" dirty="0"/>
              <a:t>2</a:t>
            </a:r>
            <a:r>
              <a:rPr lang="en-US" dirty="0"/>
              <a:t>, we have two options:</a:t>
            </a:r>
          </a:p>
        </p:txBody>
      </p:sp>
      <p:sp>
        <p:nvSpPr>
          <p:cNvPr id="4" name="Footer Placeholder 3"/>
          <p:cNvSpPr>
            <a:spLocks noGrp="1"/>
          </p:cNvSpPr>
          <p:nvPr>
            <p:ph type="ftr" sz="quarter" idx="11"/>
          </p:nvPr>
        </p:nvSpPr>
        <p:spPr/>
        <p:txBody>
          <a:bodyPr/>
          <a:lstStyle/>
          <a:p>
            <a:r>
              <a:rPr lang="en-US"/>
              <a:t>The determinant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cxnSp>
        <p:nvCxnSpPr>
          <p:cNvPr id="8" name="Straight Connector 7">
            <a:extLst>
              <a:ext uri="{FF2B5EF4-FFF2-40B4-BE49-F238E27FC236}">
                <a16:creationId xmlns:a16="http://schemas.microsoft.com/office/drawing/2014/main" id="{510EEEAE-CD62-42A1-9B6F-D661FEFD412D}"/>
              </a:ext>
            </a:extLst>
          </p:cNvPr>
          <p:cNvCxnSpPr>
            <a:cxnSpLocks/>
          </p:cNvCxnSpPr>
          <p:nvPr/>
        </p:nvCxnSpPr>
        <p:spPr>
          <a:xfrm>
            <a:off x="4397022" y="3826933"/>
            <a:ext cx="0" cy="2743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90E79B-9731-4958-A818-BDC19DF221DA}"/>
              </a:ext>
            </a:extLst>
          </p:cNvPr>
          <p:cNvCxnSpPr>
            <a:cxnSpLocks/>
          </p:cNvCxnSpPr>
          <p:nvPr/>
        </p:nvCxnSpPr>
        <p:spPr>
          <a:xfrm flipH="1">
            <a:off x="2923822" y="5198533"/>
            <a:ext cx="29464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364B8E1-E0BE-4CC0-BD0A-30FC6AC6D9C8}"/>
              </a:ext>
            </a:extLst>
          </p:cNvPr>
          <p:cNvSpPr/>
          <p:nvPr/>
        </p:nvSpPr>
        <p:spPr>
          <a:xfrm>
            <a:off x="4391378" y="4391378"/>
            <a:ext cx="807149" cy="807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97B89CE2-4366-4A44-A79F-9E2E6D7424DA}"/>
              </a:ext>
            </a:extLst>
          </p:cNvPr>
          <p:cNvGraphicFramePr>
            <a:graphicFrameLocks noChangeAspect="1"/>
          </p:cNvGraphicFramePr>
          <p:nvPr>
            <p:extLst>
              <p:ext uri="{D42A27DB-BD31-4B8C-83A1-F6EECF244321}">
                <p14:modId xmlns:p14="http://schemas.microsoft.com/office/powerpoint/2010/main" val="3935980854"/>
              </p:ext>
            </p:extLst>
          </p:nvPr>
        </p:nvGraphicFramePr>
        <p:xfrm>
          <a:off x="1952091" y="2154766"/>
          <a:ext cx="2139950" cy="1104900"/>
        </p:xfrm>
        <a:graphic>
          <a:graphicData uri="http://schemas.openxmlformats.org/presentationml/2006/ole">
            <mc:AlternateContent xmlns:mc="http://schemas.openxmlformats.org/markup-compatibility/2006">
              <mc:Choice xmlns:v="urn:schemas-microsoft-com:vml" Requires="v">
                <p:oleObj name="Equation" r:id="rId5" imgW="761760" imgH="393480" progId="Equation.DSMT4">
                  <p:embed/>
                </p:oleObj>
              </mc:Choice>
              <mc:Fallback>
                <p:oleObj name="Equation" r:id="rId5" imgW="761760" imgH="393480" progId="Equation.DSMT4">
                  <p:embed/>
                  <p:pic>
                    <p:nvPicPr>
                      <p:cNvPr id="9" name="Object 8">
                        <a:extLst>
                          <a:ext uri="{FF2B5EF4-FFF2-40B4-BE49-F238E27FC236}">
                            <a16:creationId xmlns:a16="http://schemas.microsoft.com/office/drawing/2014/main" id="{C86C4422-5E15-4680-AB1B-31CC4D56486B}"/>
                          </a:ext>
                        </a:extLst>
                      </p:cNvPr>
                      <p:cNvPicPr/>
                      <p:nvPr/>
                    </p:nvPicPr>
                    <p:blipFill>
                      <a:blip r:embed="rId6"/>
                      <a:stretch>
                        <a:fillRect/>
                      </a:stretch>
                    </p:blipFill>
                    <p:spPr>
                      <a:xfrm>
                        <a:off x="1952091" y="2154766"/>
                        <a:ext cx="2139950" cy="11049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4082134-DC2D-4DE1-968A-7837234128E7}"/>
              </a:ext>
            </a:extLst>
          </p:cNvPr>
          <p:cNvGraphicFramePr>
            <a:graphicFrameLocks noChangeAspect="1"/>
          </p:cNvGraphicFramePr>
          <p:nvPr>
            <p:extLst>
              <p:ext uri="{D42A27DB-BD31-4B8C-83A1-F6EECF244321}">
                <p14:modId xmlns:p14="http://schemas.microsoft.com/office/powerpoint/2010/main" val="770611776"/>
              </p:ext>
            </p:extLst>
          </p:nvPr>
        </p:nvGraphicFramePr>
        <p:xfrm>
          <a:off x="4680999" y="2154061"/>
          <a:ext cx="2568575" cy="1104900"/>
        </p:xfrm>
        <a:graphic>
          <a:graphicData uri="http://schemas.openxmlformats.org/presentationml/2006/ole">
            <mc:AlternateContent xmlns:mc="http://schemas.openxmlformats.org/markup-compatibility/2006">
              <mc:Choice xmlns:v="urn:schemas-microsoft-com:vml" Requires="v">
                <p:oleObj name="Equation" r:id="rId7" imgW="914400" imgH="393480" progId="Equation.DSMT4">
                  <p:embed/>
                </p:oleObj>
              </mc:Choice>
              <mc:Fallback>
                <p:oleObj name="Equation" r:id="rId7" imgW="914400" imgH="393480" progId="Equation.DSMT4">
                  <p:embed/>
                  <p:pic>
                    <p:nvPicPr>
                      <p:cNvPr id="14" name="Object 13">
                        <a:extLst>
                          <a:ext uri="{FF2B5EF4-FFF2-40B4-BE49-F238E27FC236}">
                            <a16:creationId xmlns:a16="http://schemas.microsoft.com/office/drawing/2014/main" id="{97B89CE2-4366-4A44-A79F-9E2E6D7424DA}"/>
                          </a:ext>
                        </a:extLst>
                      </p:cNvPr>
                      <p:cNvPicPr/>
                      <p:nvPr/>
                    </p:nvPicPr>
                    <p:blipFill>
                      <a:blip r:embed="rId8"/>
                      <a:stretch>
                        <a:fillRect/>
                      </a:stretch>
                    </p:blipFill>
                    <p:spPr>
                      <a:xfrm>
                        <a:off x="4680999" y="2154061"/>
                        <a:ext cx="2568575" cy="1104900"/>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8B69063C-E852-40C8-B497-0D896B2B1591}"/>
              </a:ext>
            </a:extLst>
          </p:cNvPr>
          <p:cNvSpPr/>
          <p:nvPr/>
        </p:nvSpPr>
        <p:spPr>
          <a:xfrm>
            <a:off x="4391378" y="4390679"/>
            <a:ext cx="2438383" cy="807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8F8A41-BA0B-40FE-969D-177FDC291374}"/>
              </a:ext>
            </a:extLst>
          </p:cNvPr>
          <p:cNvSpPr/>
          <p:nvPr/>
        </p:nvSpPr>
        <p:spPr>
          <a:xfrm>
            <a:off x="4391377" y="4799904"/>
            <a:ext cx="807149" cy="3979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A58408F-F7AD-4829-B2C9-A59225DB8F7C}"/>
              </a:ext>
            </a:extLst>
          </p:cNvPr>
          <p:cNvSpPr txBox="1"/>
          <p:nvPr/>
        </p:nvSpPr>
        <p:spPr>
          <a:xfrm>
            <a:off x="5033783" y="5230755"/>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DA893AD-495E-4BB5-9741-944DB65E4BE3}"/>
              </a:ext>
            </a:extLst>
          </p:cNvPr>
          <p:cNvSpPr txBox="1"/>
          <p:nvPr/>
        </p:nvSpPr>
        <p:spPr>
          <a:xfrm>
            <a:off x="4043001" y="4175235"/>
            <a:ext cx="329485" cy="430887"/>
          </a:xfrm>
          <a:prstGeom prst="rect">
            <a:avLst/>
          </a:prstGeom>
          <a:noFill/>
        </p:spPr>
        <p:txBody>
          <a:bodyPr wrap="square">
            <a:spAutoFit/>
          </a:bodyPr>
          <a:lstStyle/>
          <a:p>
            <a:r>
              <a:rPr kumimoji="0" lang="en-US" sz="220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pic>
        <p:nvPicPr>
          <p:cNvPr id="23" name="Audio 22">
            <a:hlinkClick r:id="" action="ppaction://media"/>
            <a:extLst>
              <a:ext uri="{FF2B5EF4-FFF2-40B4-BE49-F238E27FC236}">
                <a16:creationId xmlns:a16="http://schemas.microsoft.com/office/drawing/2014/main" id="{7149977E-D0B5-4ED7-8C19-AFB033C15E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08164198"/>
      </p:ext>
    </p:extLst>
  </p:cSld>
  <p:clrMapOvr>
    <a:masterClrMapping/>
  </p:clrMapOvr>
  <mc:AlternateContent xmlns:mc="http://schemas.openxmlformats.org/markup-compatibility/2006" xmlns:p14="http://schemas.microsoft.com/office/powerpoint/2010/main">
    <mc:Choice Requires="p14">
      <p:transition spd="slow" p14:dur="2000" advTm="35441"/>
    </mc:Choice>
    <mc:Fallback xmlns="">
      <p:transition spd="slow" advTm="3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ntr" presetSubtype="0" fill="hold" grpId="2"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xit" presetSubtype="0" fill="hold" grpId="3"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3"/>
                </p:tgtEl>
              </p:cMediaNode>
            </p:audio>
          </p:childTnLst>
        </p:cTn>
      </p:par>
    </p:tnLst>
    <p:bldLst>
      <p:bldP spid="12" grpId="1" animBg="1"/>
      <p:bldP spid="12" grpId="2" animBg="1"/>
      <p:bldP spid="12" grpId="3" animBg="1"/>
      <p:bldP spid="16" grpId="0" animBg="1"/>
      <p:bldP spid="16" grpId="1"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5|6.3|29.5|19.6"/>
</p:tagLst>
</file>

<file path=ppt/tags/tag10.xml><?xml version="1.0" encoding="utf-8"?>
<p:tagLst xmlns:a="http://schemas.openxmlformats.org/drawingml/2006/main" xmlns:r="http://schemas.openxmlformats.org/officeDocument/2006/relationships" xmlns:p="http://schemas.openxmlformats.org/presentationml/2006/main">
  <p:tag name="TIMING" val="|24.5|13"/>
</p:tagLst>
</file>

<file path=ppt/tags/tag11.xml><?xml version="1.0" encoding="utf-8"?>
<p:tagLst xmlns:a="http://schemas.openxmlformats.org/drawingml/2006/main" xmlns:r="http://schemas.openxmlformats.org/officeDocument/2006/relationships" xmlns:p="http://schemas.openxmlformats.org/presentationml/2006/main">
  <p:tag name="TIMING" val="|16.2|31|13.4|11.4|18.8|17|20.9|4.4"/>
</p:tagLst>
</file>

<file path=ppt/tags/tag12.xml><?xml version="1.0" encoding="utf-8"?>
<p:tagLst xmlns:a="http://schemas.openxmlformats.org/drawingml/2006/main" xmlns:r="http://schemas.openxmlformats.org/officeDocument/2006/relationships" xmlns:p="http://schemas.openxmlformats.org/presentationml/2006/main">
  <p:tag name="TIMING" val="|13.3|25.6"/>
</p:tagLst>
</file>

<file path=ppt/tags/tag13.xml><?xml version="1.0" encoding="utf-8"?>
<p:tagLst xmlns:a="http://schemas.openxmlformats.org/drawingml/2006/main" xmlns:r="http://schemas.openxmlformats.org/officeDocument/2006/relationships" xmlns:p="http://schemas.openxmlformats.org/presentationml/2006/main">
  <p:tag name="TIMING" val="|43.8|19.2|27.8|17.2"/>
</p:tagLst>
</file>

<file path=ppt/tags/tag14.xml><?xml version="1.0" encoding="utf-8"?>
<p:tagLst xmlns:a="http://schemas.openxmlformats.org/drawingml/2006/main" xmlns:r="http://schemas.openxmlformats.org/officeDocument/2006/relationships" xmlns:p="http://schemas.openxmlformats.org/presentationml/2006/main">
  <p:tag name="TIMING" val="|2|7.8|7.1|14.6|10.6"/>
</p:tagLst>
</file>

<file path=ppt/tags/tag15.xml><?xml version="1.0" encoding="utf-8"?>
<p:tagLst xmlns:a="http://schemas.openxmlformats.org/drawingml/2006/main" xmlns:r="http://schemas.openxmlformats.org/officeDocument/2006/relationships" xmlns:p="http://schemas.openxmlformats.org/presentationml/2006/main">
  <p:tag name="TIMING" val="|7.7|3.3"/>
</p:tagLst>
</file>

<file path=ppt/tags/tag16.xml><?xml version="1.0" encoding="utf-8"?>
<p:tagLst xmlns:a="http://schemas.openxmlformats.org/drawingml/2006/main" xmlns:r="http://schemas.openxmlformats.org/officeDocument/2006/relationships" xmlns:p="http://schemas.openxmlformats.org/presentationml/2006/main">
  <p:tag name="TIMING" val="|50.3|15.6|11.8|51.9"/>
</p:tagLst>
</file>

<file path=ppt/tags/tag17.xml><?xml version="1.0" encoding="utf-8"?>
<p:tagLst xmlns:a="http://schemas.openxmlformats.org/drawingml/2006/main" xmlns:r="http://schemas.openxmlformats.org/officeDocument/2006/relationships" xmlns:p="http://schemas.openxmlformats.org/presentationml/2006/main">
  <p:tag name="TIMING" val="|15.1|30.3|8.2|15.2"/>
</p:tagLst>
</file>

<file path=ppt/tags/tag18.xml><?xml version="1.0" encoding="utf-8"?>
<p:tagLst xmlns:a="http://schemas.openxmlformats.org/drawingml/2006/main" xmlns:r="http://schemas.openxmlformats.org/officeDocument/2006/relationships" xmlns:p="http://schemas.openxmlformats.org/presentationml/2006/main">
  <p:tag name="TIMING" val="|2|7.8|7.1|14.6|10.6"/>
</p:tagLst>
</file>

<file path=ppt/tags/tag19.xml><?xml version="1.0" encoding="utf-8"?>
<p:tagLst xmlns:a="http://schemas.openxmlformats.org/drawingml/2006/main" xmlns:r="http://schemas.openxmlformats.org/officeDocument/2006/relationships" xmlns:p="http://schemas.openxmlformats.org/presentationml/2006/main">
  <p:tag name="TIMING" val="|11.9|7.1"/>
</p:tagLst>
</file>

<file path=ppt/tags/tag2.xml><?xml version="1.0" encoding="utf-8"?>
<p:tagLst xmlns:a="http://schemas.openxmlformats.org/drawingml/2006/main" xmlns:r="http://schemas.openxmlformats.org/officeDocument/2006/relationships" xmlns:p="http://schemas.openxmlformats.org/presentationml/2006/main">
  <p:tag name="TIMING" val="|14.3|6.4|5|5.6"/>
</p:tagLst>
</file>

<file path=ppt/tags/tag20.xml><?xml version="1.0" encoding="utf-8"?>
<p:tagLst xmlns:a="http://schemas.openxmlformats.org/drawingml/2006/main" xmlns:r="http://schemas.openxmlformats.org/officeDocument/2006/relationships" xmlns:p="http://schemas.openxmlformats.org/presentationml/2006/main">
  <p:tag name="TIMING" val="|16.8|23.1|17.4"/>
</p:tagLst>
</file>

<file path=ppt/tags/tag21.xml><?xml version="1.0" encoding="utf-8"?>
<p:tagLst xmlns:a="http://schemas.openxmlformats.org/drawingml/2006/main" xmlns:r="http://schemas.openxmlformats.org/officeDocument/2006/relationships" xmlns:p="http://schemas.openxmlformats.org/presentationml/2006/main">
  <p:tag name="TIMING" val="|47.9|21.5"/>
</p:tagLst>
</file>

<file path=ppt/tags/tag22.xml><?xml version="1.0" encoding="utf-8"?>
<p:tagLst xmlns:a="http://schemas.openxmlformats.org/drawingml/2006/main" xmlns:r="http://schemas.openxmlformats.org/officeDocument/2006/relationships" xmlns:p="http://schemas.openxmlformats.org/presentationml/2006/main">
  <p:tag name="TIMING" val="|40"/>
</p:tagLst>
</file>

<file path=ppt/tags/tag23.xml><?xml version="1.0" encoding="utf-8"?>
<p:tagLst xmlns:a="http://schemas.openxmlformats.org/drawingml/2006/main" xmlns:r="http://schemas.openxmlformats.org/officeDocument/2006/relationships" xmlns:p="http://schemas.openxmlformats.org/presentationml/2006/main">
  <p:tag name="TIMING" val="|42.9"/>
</p:tagLst>
</file>

<file path=ppt/tags/tag24.xml><?xml version="1.0" encoding="utf-8"?>
<p:tagLst xmlns:a="http://schemas.openxmlformats.org/drawingml/2006/main" xmlns:r="http://schemas.openxmlformats.org/officeDocument/2006/relationships" xmlns:p="http://schemas.openxmlformats.org/presentationml/2006/main">
  <p:tag name="TIMING" val="|10.9"/>
</p:tagLst>
</file>

<file path=ppt/tags/tag25.xml><?xml version="1.0" encoding="utf-8"?>
<p:tagLst xmlns:a="http://schemas.openxmlformats.org/drawingml/2006/main" xmlns:r="http://schemas.openxmlformats.org/officeDocument/2006/relationships" xmlns:p="http://schemas.openxmlformats.org/presentationml/2006/main">
  <p:tag name="TIMING" val="|11.4|10.5|18.4"/>
</p:tagLst>
</file>

<file path=ppt/tags/tag26.xml><?xml version="1.0" encoding="utf-8"?>
<p:tagLst xmlns:a="http://schemas.openxmlformats.org/drawingml/2006/main" xmlns:r="http://schemas.openxmlformats.org/officeDocument/2006/relationships" xmlns:p="http://schemas.openxmlformats.org/presentationml/2006/main">
  <p:tag name="TIMING" val="|12.4"/>
</p:tagLst>
</file>

<file path=ppt/tags/tag27.xml><?xml version="1.0" encoding="utf-8"?>
<p:tagLst xmlns:a="http://schemas.openxmlformats.org/drawingml/2006/main" xmlns:r="http://schemas.openxmlformats.org/officeDocument/2006/relationships" xmlns:p="http://schemas.openxmlformats.org/presentationml/2006/main">
  <p:tag name="TIMING" val="|10.7|19.3|3.8|5.3|18|8|12.8|13.5"/>
</p:tagLst>
</file>

<file path=ppt/tags/tag28.xml><?xml version="1.0" encoding="utf-8"?>
<p:tagLst xmlns:a="http://schemas.openxmlformats.org/drawingml/2006/main" xmlns:r="http://schemas.openxmlformats.org/officeDocument/2006/relationships" xmlns:p="http://schemas.openxmlformats.org/presentationml/2006/main">
  <p:tag name="TIMING" val="|13.1|13.9|9.2"/>
</p:tagLst>
</file>

<file path=ppt/tags/tag29.xml><?xml version="1.0" encoding="utf-8"?>
<p:tagLst xmlns:a="http://schemas.openxmlformats.org/drawingml/2006/main" xmlns:r="http://schemas.openxmlformats.org/officeDocument/2006/relationships" xmlns:p="http://schemas.openxmlformats.org/presentationml/2006/main">
  <p:tag name="TIMING" val="|15.3"/>
</p:tagLst>
</file>

<file path=ppt/tags/tag3.xml><?xml version="1.0" encoding="utf-8"?>
<p:tagLst xmlns:a="http://schemas.openxmlformats.org/drawingml/2006/main" xmlns:r="http://schemas.openxmlformats.org/officeDocument/2006/relationships" xmlns:p="http://schemas.openxmlformats.org/presentationml/2006/main">
  <p:tag name="TIMING" val="|13.9|10.8|47.2"/>
</p:tagLst>
</file>

<file path=ppt/tags/tag30.xml><?xml version="1.0" encoding="utf-8"?>
<p:tagLst xmlns:a="http://schemas.openxmlformats.org/drawingml/2006/main" xmlns:r="http://schemas.openxmlformats.org/officeDocument/2006/relationships" xmlns:p="http://schemas.openxmlformats.org/presentationml/2006/main">
  <p:tag name="TIMING" val="|32.9"/>
</p:tagLst>
</file>

<file path=ppt/tags/tag31.xml><?xml version="1.0" encoding="utf-8"?>
<p:tagLst xmlns:a="http://schemas.openxmlformats.org/drawingml/2006/main" xmlns:r="http://schemas.openxmlformats.org/officeDocument/2006/relationships" xmlns:p="http://schemas.openxmlformats.org/presentationml/2006/main">
  <p:tag name="TIMING" val="|7.2|9.3|6.1|4.4|10.1|12.9"/>
</p:tagLst>
</file>

<file path=ppt/tags/tag4.xml><?xml version="1.0" encoding="utf-8"?>
<p:tagLst xmlns:a="http://schemas.openxmlformats.org/drawingml/2006/main" xmlns:r="http://schemas.openxmlformats.org/officeDocument/2006/relationships" xmlns:p="http://schemas.openxmlformats.org/presentationml/2006/main">
  <p:tag name="TIMING" val="|11.4|11.7|11.6"/>
</p:tagLst>
</file>

<file path=ppt/tags/tag5.xml><?xml version="1.0" encoding="utf-8"?>
<p:tagLst xmlns:a="http://schemas.openxmlformats.org/drawingml/2006/main" xmlns:r="http://schemas.openxmlformats.org/officeDocument/2006/relationships" xmlns:p="http://schemas.openxmlformats.org/presentationml/2006/main">
  <p:tag name="TIMING" val="|6.1|16.8"/>
</p:tagLst>
</file>

<file path=ppt/tags/tag6.xml><?xml version="1.0" encoding="utf-8"?>
<p:tagLst xmlns:a="http://schemas.openxmlformats.org/drawingml/2006/main" xmlns:r="http://schemas.openxmlformats.org/officeDocument/2006/relationships" xmlns:p="http://schemas.openxmlformats.org/presentationml/2006/main">
  <p:tag name="TIMING" val="|4.8|6.2|7.8|2.5|6.3"/>
</p:tagLst>
</file>

<file path=ppt/tags/tag7.xml><?xml version="1.0" encoding="utf-8"?>
<p:tagLst xmlns:a="http://schemas.openxmlformats.org/drawingml/2006/main" xmlns:r="http://schemas.openxmlformats.org/officeDocument/2006/relationships" xmlns:p="http://schemas.openxmlformats.org/presentationml/2006/main">
  <p:tag name="TIMING" val="|23.3|15.8|8.5|3.6"/>
</p:tagLst>
</file>

<file path=ppt/tags/tag8.xml><?xml version="1.0" encoding="utf-8"?>
<p:tagLst xmlns:a="http://schemas.openxmlformats.org/drawingml/2006/main" xmlns:r="http://schemas.openxmlformats.org/officeDocument/2006/relationships" xmlns:p="http://schemas.openxmlformats.org/presentationml/2006/main">
  <p:tag name="TIMING" val="|5.5|13.7|11.8|8.7"/>
</p:tagLst>
</file>

<file path=ppt/tags/tag9.xml><?xml version="1.0" encoding="utf-8"?>
<p:tagLst xmlns:a="http://schemas.openxmlformats.org/drawingml/2006/main" xmlns:r="http://schemas.openxmlformats.org/officeDocument/2006/relationships" xmlns:p="http://schemas.openxmlformats.org/presentationml/2006/main">
  <p:tag name="TIMING" val="|23.1|10.9|17.2|11.9|5.1|10.6|8.4|1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47671</TotalTime>
  <Words>2364</Words>
  <Application>Microsoft Office PowerPoint</Application>
  <PresentationFormat>On-screen Show (4:3)</PresentationFormat>
  <Paragraphs>341</Paragraphs>
  <Slides>38</Slides>
  <Notes>1</Notes>
  <HiddenSlides>0</HiddenSlides>
  <MMClips>38</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9"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9.1 The determinant</vt:lpstr>
      <vt:lpstr>Introduction</vt:lpstr>
      <vt:lpstr>Observation</vt:lpstr>
      <vt:lpstr>Volumes in Rn</vt:lpstr>
      <vt:lpstr>Volumes in Rn</vt:lpstr>
      <vt:lpstr>Volumes of subspaces</vt:lpstr>
      <vt:lpstr>Question on finding the ratio</vt:lpstr>
      <vt:lpstr>Effect of row operations</vt:lpstr>
      <vt:lpstr>Effect of row operations</vt:lpstr>
      <vt:lpstr>The determinant</vt:lpstr>
      <vt:lpstr>Effect of row operations</vt:lpstr>
      <vt:lpstr>Effect of row operations</vt:lpstr>
      <vt:lpstr>Effect of row operations</vt:lpstr>
      <vt:lpstr>Properties of the determinant</vt:lpstr>
      <vt:lpstr>The identity matrix</vt:lpstr>
      <vt:lpstr>Observations</vt:lpstr>
      <vt:lpstr>Observations</vt:lpstr>
      <vt:lpstr>Observations</vt:lpstr>
      <vt:lpstr>Observations</vt:lpstr>
      <vt:lpstr>Row operations</vt:lpstr>
      <vt:lpstr>Observations</vt:lpstr>
      <vt:lpstr>Observations</vt:lpstr>
      <vt:lpstr>Row-echelon form</vt:lpstr>
      <vt:lpstr>Row-echelon form</vt:lpstr>
      <vt:lpstr>Row-echelon form</vt:lpstr>
      <vt:lpstr>Calculating the determinant of a matrix</vt:lpstr>
      <vt:lpstr>Observations</vt:lpstr>
      <vt:lpstr>Observations</vt:lpstr>
      <vt:lpstr>Observations</vt:lpstr>
      <vt:lpstr>Calculating the determinant</vt:lpstr>
      <vt:lpstr>Numerical stability</vt:lpstr>
      <vt:lpstr>Numerical stability</vt:lpstr>
      <vt:lpstr>Summary</vt:lpstr>
      <vt:lpstr>Warning</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1146</cp:revision>
  <dcterms:created xsi:type="dcterms:W3CDTF">2020-04-30T19:27:29Z</dcterms:created>
  <dcterms:modified xsi:type="dcterms:W3CDTF">2021-07-22T13:17:33Z</dcterms:modified>
</cp:coreProperties>
</file>